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 Slab"/>
      <p:regular r:id="rId47"/>
      <p:bold r:id="rId48"/>
    </p:embeddedFont>
    <p:embeddedFont>
      <p:font typeface="Roboto Black"/>
      <p:bold r:id="rId49"/>
      <p:boldItalic r:id="rId50"/>
    </p:embeddedFont>
    <p:embeddedFont>
      <p:font typeface="Roboto Medium"/>
      <p:regular r:id="rId51"/>
      <p:bold r:id="rId52"/>
      <p:italic r:id="rId53"/>
      <p:boldItalic r:id="rId54"/>
    </p:embeddedFont>
    <p:embeddedFont>
      <p:font typeface="Oxanium ExtraLight"/>
      <p:regular r:id="rId55"/>
      <p:bold r:id="rId56"/>
    </p:embeddedFont>
    <p:embeddedFont>
      <p:font typeface="Bungee"/>
      <p:regular r:id="rId57"/>
    </p:embeddedFont>
    <p:embeddedFont>
      <p:font typeface="Roboto Light"/>
      <p:regular r:id="rId58"/>
      <p:bold r:id="rId59"/>
      <p:italic r:id="rId60"/>
      <p:boldItalic r:id="rId61"/>
    </p:embeddedFont>
    <p:embeddedFont>
      <p:font typeface="Roboto Mono"/>
      <p:regular r:id="rId62"/>
      <p:bold r:id="rId63"/>
      <p:italic r:id="rId64"/>
      <p:boldItalic r:id="rId65"/>
    </p:embeddedFont>
    <p:embeddedFont>
      <p:font typeface="Century Gothic"/>
      <p:regular r:id="rId66"/>
      <p:bold r:id="rId67"/>
      <p:italic r:id="rId68"/>
      <p:boldItalic r:id="rId69"/>
    </p:embeddedFont>
    <p:embeddedFont>
      <p:font typeface="Roboto"/>
      <p:regular r:id="rId70"/>
      <p:bold r:id="rId71"/>
      <p:italic r:id="rId72"/>
      <p:boldItalic r:id="rId73"/>
    </p:embeddedFont>
    <p:embeddedFont>
      <p:font typeface="Lato"/>
      <p:regular r:id="rId74"/>
      <p:bold r:id="rId75"/>
      <p:italic r:id="rId76"/>
      <p:boldItalic r:id="rId77"/>
    </p:embeddedFont>
    <p:embeddedFont>
      <p:font typeface="Lato Light"/>
      <p:regular r:id="rId78"/>
      <p:bold r:id="rId79"/>
      <p:italic r:id="rId80"/>
      <p:boldItalic r:id="rId81"/>
    </p:embeddedFont>
    <p:embeddedFont>
      <p:font typeface="Helvetica Neue Light"/>
      <p:regular r:id="rId82"/>
      <p:bold r:id="rId83"/>
      <p:italic r:id="rId84"/>
      <p:boldItalic r:id="rId85"/>
    </p:embeddedFont>
    <p:embeddedFont>
      <p:font typeface="Roboto Mono Regular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HelveticaNeueLight-italic.fntdata"/><Relationship Id="rId83" Type="http://schemas.openxmlformats.org/officeDocument/2006/relationships/font" Target="fonts/HelveticaNeueLight-bold.fntdata"/><Relationship Id="rId42" Type="http://schemas.openxmlformats.org/officeDocument/2006/relationships/slide" Target="slides/slide37.xml"/><Relationship Id="rId86" Type="http://schemas.openxmlformats.org/officeDocument/2006/relationships/font" Target="fonts/RobotoMonoRegular-regular.fntdata"/><Relationship Id="rId41" Type="http://schemas.openxmlformats.org/officeDocument/2006/relationships/slide" Target="slides/slide36.xml"/><Relationship Id="rId85" Type="http://schemas.openxmlformats.org/officeDocument/2006/relationships/font" Target="fonts/HelveticaNeueLight-boldItalic.fntdata"/><Relationship Id="rId44" Type="http://schemas.openxmlformats.org/officeDocument/2006/relationships/slide" Target="slides/slide39.xml"/><Relationship Id="rId88" Type="http://schemas.openxmlformats.org/officeDocument/2006/relationships/font" Target="fonts/RobotoMonoRegular-italic.fntdata"/><Relationship Id="rId43" Type="http://schemas.openxmlformats.org/officeDocument/2006/relationships/slide" Target="slides/slide38.xml"/><Relationship Id="rId87" Type="http://schemas.openxmlformats.org/officeDocument/2006/relationships/font" Target="fonts/RobotoMonoRegular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MonoRegular-boldItalic.fntdata"/><Relationship Id="rId80" Type="http://schemas.openxmlformats.org/officeDocument/2006/relationships/font" Target="fonts/LatoLight-italic.fntdata"/><Relationship Id="rId82" Type="http://schemas.openxmlformats.org/officeDocument/2006/relationships/font" Target="fonts/HelveticaNeueLight-regular.fntdata"/><Relationship Id="rId81" Type="http://schemas.openxmlformats.org/officeDocument/2006/relationships/font" Target="fonts/Lat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Slab-bold.fntdata"/><Relationship Id="rId47" Type="http://schemas.openxmlformats.org/officeDocument/2006/relationships/font" Target="fonts/RobotoSlab-regular.fntdata"/><Relationship Id="rId49" Type="http://schemas.openxmlformats.org/officeDocument/2006/relationships/font" Target="fonts/Roboto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Italic.fntdata"/><Relationship Id="rId72" Type="http://schemas.openxmlformats.org/officeDocument/2006/relationships/font" Target="fonts/Roboto-italic.fntdata"/><Relationship Id="rId31" Type="http://schemas.openxmlformats.org/officeDocument/2006/relationships/slide" Target="slides/slide26.xml"/><Relationship Id="rId75" Type="http://schemas.openxmlformats.org/officeDocument/2006/relationships/font" Target="fonts/Lato-bold.fntdata"/><Relationship Id="rId30" Type="http://schemas.openxmlformats.org/officeDocument/2006/relationships/slide" Target="slides/slide25.xml"/><Relationship Id="rId74" Type="http://schemas.openxmlformats.org/officeDocument/2006/relationships/font" Target="fonts/Lato-regular.fntdata"/><Relationship Id="rId33" Type="http://schemas.openxmlformats.org/officeDocument/2006/relationships/slide" Target="slides/slide28.xml"/><Relationship Id="rId77" Type="http://schemas.openxmlformats.org/officeDocument/2006/relationships/font" Target="fonts/Lato-boldItalic.fntdata"/><Relationship Id="rId32" Type="http://schemas.openxmlformats.org/officeDocument/2006/relationships/slide" Target="slides/slide27.xml"/><Relationship Id="rId76" Type="http://schemas.openxmlformats.org/officeDocument/2006/relationships/font" Target="fonts/Lato-italic.fntdata"/><Relationship Id="rId35" Type="http://schemas.openxmlformats.org/officeDocument/2006/relationships/slide" Target="slides/slide30.xml"/><Relationship Id="rId79" Type="http://schemas.openxmlformats.org/officeDocument/2006/relationships/font" Target="fonts/LatoLight-bold.fntdata"/><Relationship Id="rId34" Type="http://schemas.openxmlformats.org/officeDocument/2006/relationships/slide" Target="slides/slide29.xml"/><Relationship Id="rId78" Type="http://schemas.openxmlformats.org/officeDocument/2006/relationships/font" Target="fonts/LatoLight-regular.fntdata"/><Relationship Id="rId71" Type="http://schemas.openxmlformats.org/officeDocument/2006/relationships/font" Target="fonts/Roboto-bold.fntdata"/><Relationship Id="rId70" Type="http://schemas.openxmlformats.org/officeDocument/2006/relationships/font" Target="fonts/Roboto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regular.fntdata"/><Relationship Id="rId61" Type="http://schemas.openxmlformats.org/officeDocument/2006/relationships/font" Target="fonts/RobotoLight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Mono-italic.fntdata"/><Relationship Id="rId63" Type="http://schemas.openxmlformats.org/officeDocument/2006/relationships/font" Target="fonts/RobotoMono-bold.fntdata"/><Relationship Id="rId22" Type="http://schemas.openxmlformats.org/officeDocument/2006/relationships/slide" Target="slides/slide17.xml"/><Relationship Id="rId66" Type="http://schemas.openxmlformats.org/officeDocument/2006/relationships/font" Target="fonts/CenturyGothic-regular.fntdata"/><Relationship Id="rId21" Type="http://schemas.openxmlformats.org/officeDocument/2006/relationships/slide" Target="slides/slide16.xml"/><Relationship Id="rId65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68" Type="http://schemas.openxmlformats.org/officeDocument/2006/relationships/font" Target="fonts/CenturyGothic-italic.fntdata"/><Relationship Id="rId23" Type="http://schemas.openxmlformats.org/officeDocument/2006/relationships/slide" Target="slides/slide18.xml"/><Relationship Id="rId67" Type="http://schemas.openxmlformats.org/officeDocument/2006/relationships/font" Target="fonts/CenturyGothic-bold.fntdata"/><Relationship Id="rId60" Type="http://schemas.openxmlformats.org/officeDocument/2006/relationships/font" Target="fonts/RobotoLigh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enturyGothic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edium-regular.fntdata"/><Relationship Id="rId50" Type="http://schemas.openxmlformats.org/officeDocument/2006/relationships/font" Target="fonts/RobotoBlack-boldItalic.fntdata"/><Relationship Id="rId53" Type="http://schemas.openxmlformats.org/officeDocument/2006/relationships/font" Target="fonts/RobotoMedium-italic.fntdata"/><Relationship Id="rId52" Type="http://schemas.openxmlformats.org/officeDocument/2006/relationships/font" Target="fonts/RobotoMedium-bold.fntdata"/><Relationship Id="rId11" Type="http://schemas.openxmlformats.org/officeDocument/2006/relationships/slide" Target="slides/slide6.xml"/><Relationship Id="rId55" Type="http://schemas.openxmlformats.org/officeDocument/2006/relationships/font" Target="fonts/OxaniumExtraLight-regular.fntdata"/><Relationship Id="rId10" Type="http://schemas.openxmlformats.org/officeDocument/2006/relationships/slide" Target="slides/slide5.xml"/><Relationship Id="rId54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57" Type="http://schemas.openxmlformats.org/officeDocument/2006/relationships/font" Target="fonts/Bungee-regular.fntdata"/><Relationship Id="rId12" Type="http://schemas.openxmlformats.org/officeDocument/2006/relationships/slide" Target="slides/slide7.xml"/><Relationship Id="rId56" Type="http://schemas.openxmlformats.org/officeDocument/2006/relationships/font" Target="fonts/OxaniumExtraLight-bold.fntdata"/><Relationship Id="rId15" Type="http://schemas.openxmlformats.org/officeDocument/2006/relationships/slide" Target="slides/slide10.xml"/><Relationship Id="rId59" Type="http://schemas.openxmlformats.org/officeDocument/2006/relationships/font" Target="fonts/RobotoLight-bold.fntdata"/><Relationship Id="rId14" Type="http://schemas.openxmlformats.org/officeDocument/2006/relationships/slide" Target="slides/slide9.xml"/><Relationship Id="rId58" Type="http://schemas.openxmlformats.org/officeDocument/2006/relationships/font" Target="fonts/RobotoLigh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2da71fe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2da71fe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2f934c3c0_5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b2f934c3c0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da8356fb12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da8356fb1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2f934c3c0_5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b2f934c3c0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2f934c3c0_5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b2f934c3c0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2f934c3c0_5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b2f934c3c0_5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2f934c3c0_5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b2f934c3c0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2f934c3c0_5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b2f934c3c0_5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 toll was $600?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if there were 4 express lanes, and one slow lane?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ba44b5f1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ba44b5f1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2f934c3c0_5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b2f934c3c0_5_8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2f934c3c0_5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b2f934c3c0_5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it’s not.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a8356fb1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a8356fb1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2f934c3c0_1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b2f934c3c0_1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2f934c3c0_1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b2f934c3c0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b2f934c3c0_1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b2f934c3c0_1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2f934c3c0_15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b2f934c3c0_15_7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2f934c3c0_1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b2f934c3c0_10_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a28bc736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da28bc736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2f934c3c0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b2f934c3c0_15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2f934c3c0_15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b2f934c3c0_1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b2f934c3c0_15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b2f934c3c0_1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2f934c3c0_15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b2f934c3c0_1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a8356fb1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a8356fb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2f934c3c0_1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b2f934c3c0_15_4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2f934c3c0_15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b2f934c3c0_1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b2f934c3c0_15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b2f934c3c0_15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there’s a mismatch between your abilities and the task at hand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b2f934c3c0_15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b2f934c3c0_15_8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2f934c3c0_1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b2f934c3c0_15_9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b2f934c3c0_15_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b2f934c3c0_15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dce3e58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dce3e58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4f932581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4f932581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b5a95d0dd1_3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b5a95d0dd1_3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b2f9372e34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b2f9372e34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5a95d0dd1_3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5a95d0dd1_3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4f93258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4f93258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15:05 or earlier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5a95d0dd1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5a95d0dd1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Prompt 1: How has aging affected your ability to participate in daily life or in your favorite activities?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Prompt 2: How has your health and well-being changed as you've aged, and how has that affected your daily life at this future point in time?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Prompt 3: How has caring for a partner, family member (e.g. aged parent) or other-abled child (who is now adult aged) changed the dynamics of your life?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Prompt 4: How has aging affected your career? If the future point in time represents a post career period, what does that look like to you?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5a95d0dd1_3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5a95d0dd1_3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a66164db2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a66164db2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2f934c3c0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b2f934c3c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2da71fee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2da71fee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1A1A1A"/>
                </a:solidFill>
                <a:latin typeface="Roboto Medium"/>
                <a:ea typeface="Roboto Medium"/>
                <a:cs typeface="Roboto Medium"/>
                <a:sym typeface="Roboto Medium"/>
              </a:rPr>
              <a:t>(20-25 min)</a:t>
            </a:r>
            <a:endParaRPr b="1" sz="1600">
              <a:solidFill>
                <a:srgbClr val="1A1A1A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2f934c3c0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b2f934c3c0_5_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2048325"/>
            <a:ext cx="7688100" cy="13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553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43434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700425" y="321100"/>
            <a:ext cx="6610200" cy="246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1"/>
          <p:cNvSpPr/>
          <p:nvPr/>
        </p:nvSpPr>
        <p:spPr>
          <a:xfrm rot="5400000">
            <a:off x="3739375" y="133700"/>
            <a:ext cx="324300" cy="78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 rot="5400000">
            <a:off x="8135700" y="3182000"/>
            <a:ext cx="324300" cy="170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 txBox="1"/>
          <p:nvPr/>
        </p:nvSpPr>
        <p:spPr>
          <a:xfrm>
            <a:off x="2519325" y="3889175"/>
            <a:ext cx="47913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Vanguard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1914225" y="2876400"/>
            <a:ext cx="5396400" cy="6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rgbClr val="43434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 rot="5400000">
            <a:off x="6686475" y="-2155450"/>
            <a:ext cx="324300" cy="4609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-861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577600" y="2080650"/>
            <a:ext cx="3300900" cy="12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572550" y="33901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2" type="body"/>
          </p:nvPr>
        </p:nvSpPr>
        <p:spPr>
          <a:xfrm>
            <a:off x="4869425" y="743025"/>
            <a:ext cx="4050900" cy="3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1400"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1400"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1400"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1400"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1400"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1400"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3"/>
          <p:cNvSpPr/>
          <p:nvPr/>
        </p:nvSpPr>
        <p:spPr>
          <a:xfrm rot="5400000">
            <a:off x="2114775" y="-2136400"/>
            <a:ext cx="324300" cy="457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3/4 image">
  <p:cSld name="SECTION_TITLE_AND_DESCRIPTION_1"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232550" y="2271725"/>
            <a:ext cx="1858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None/>
              <a:defRPr sz="1400">
                <a:solidFill>
                  <a:srgbClr val="B7B7B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3/4 image">
  <p:cSld name="SECTION_TITLE_AND_DESCRIPTION_1_1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7031137" y="962250"/>
            <a:ext cx="1737300" cy="1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7028472" y="2271725"/>
            <a:ext cx="1737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None/>
              <a:defRPr sz="1400">
                <a:solidFill>
                  <a:srgbClr val="CCCCC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F2F1ED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184550" y="4601150"/>
            <a:ext cx="67749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b="1">
                <a:solidFill>
                  <a:srgbClr val="666666"/>
                </a:solidFill>
              </a:defRPr>
            </a:lvl1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hasCustomPrompt="1"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●"/>
              <a:defRPr b="1" sz="2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○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■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●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○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■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●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○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Font typeface="Roboto"/>
              <a:buChar char="■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98" name="Google Shape;98;p17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accent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hasCustomPrompt="1"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  <a:defRPr b="1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105" name="Google Shape;105;p18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 1">
  <p:cSld name="BIG_NUMBER_1_1">
    <p:bg>
      <p:bgPr>
        <a:solidFill>
          <a:schemeClr val="accent6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hasCustomPrompt="1"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  <a:defRPr b="1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1" name="Google Shape;111;p19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112" name="Google Shape;112;p19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 1 1">
  <p:cSld name="BIG_NUMBER_1_1_1">
    <p:bg>
      <p:bgPr>
        <a:solidFill>
          <a:schemeClr val="accent5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hasCustomPrompt="1"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1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■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■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Roboto"/>
              <a:buChar char="■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8" name="Google Shape;118;p20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119" name="Google Shape;119;p20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729450" y="1322450"/>
            <a:ext cx="7688400" cy="28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">
  <p:cSld name="TITLE_AND_BODY_1">
    <p:bg>
      <p:bgPr>
        <a:solidFill>
          <a:schemeClr val="accent5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(brand drk)">
  <p:cSld name="color (brand drk)">
    <p:bg>
      <p:bgPr>
        <a:solidFill>
          <a:srgbClr val="43434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Content-Ope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172063" y="2114800"/>
            <a:ext cx="8799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None/>
              <a:defRPr b="1" i="0" sz="3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172075" y="2906513"/>
            <a:ext cx="8799900" cy="8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2" type="subTitle"/>
          </p:nvPr>
        </p:nvSpPr>
        <p:spPr>
          <a:xfrm>
            <a:off x="172063" y="3787000"/>
            <a:ext cx="87999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" name="Google Shape;133;p24"/>
          <p:cNvSpPr/>
          <p:nvPr/>
        </p:nvSpPr>
        <p:spPr>
          <a:xfrm>
            <a:off x="0" y="-5125"/>
            <a:ext cx="9144000" cy="10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492959" y="4649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Text">
  <p:cSld name="Content-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282575" y="415625"/>
            <a:ext cx="790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boto Black"/>
              <a:buNone/>
              <a:defRPr i="0" sz="2700" u="none" cap="none" strike="noStrik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434975" y="1119188"/>
            <a:ext cx="7907400" cy="3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"/>
              <a:buChar char="•"/>
              <a:defRPr b="1" i="0" sz="2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–"/>
              <a:defRPr b="1" i="0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&gt;"/>
              <a:defRPr b="1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–"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&gt;"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4325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4325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4325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4325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859530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ontent-Open_2_1">
    <p:bg>
      <p:bgPr>
        <a:gradFill>
          <a:gsLst>
            <a:gs pos="0">
              <a:srgbClr val="00B2E1">
                <a:alpha val="0"/>
              </a:srgbClr>
            </a:gs>
            <a:gs pos="38000">
              <a:srgbClr val="00B2E1">
                <a:alpha val="0"/>
              </a:srgbClr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26"/>
          <p:cNvSpPr txBox="1"/>
          <p:nvPr>
            <p:ph type="title"/>
          </p:nvPr>
        </p:nvSpPr>
        <p:spPr>
          <a:xfrm>
            <a:off x="282575" y="339425"/>
            <a:ext cx="7907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i="0" sz="2100" u="none" cap="none" strike="noStrik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859530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ontent-Open_2_2">
    <p:bg>
      <p:bgPr>
        <a:solidFill>
          <a:schemeClr val="accent5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 1">
  <p:cSld name="Content-Open_2_2_1"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>
            <a:off x="8901303" y="4946901"/>
            <a:ext cx="1059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5"/>
              <a:buFont typeface="Century Gothic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675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8"/>
          <p:cNvSpPr txBox="1"/>
          <p:nvPr>
            <p:ph type="title"/>
          </p:nvPr>
        </p:nvSpPr>
        <p:spPr>
          <a:xfrm>
            <a:off x="282575" y="339425"/>
            <a:ext cx="7907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i="0" sz="1600" u="none" cap="none" strike="noStrike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8516884" y="4657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1">
  <p:cSld name="Content-Open_2_2_2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/>
          <p:nvPr/>
        </p:nvSpPr>
        <p:spPr>
          <a:xfrm>
            <a:off x="8901303" y="4946901"/>
            <a:ext cx="1059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5"/>
              <a:buFont typeface="Century Gothic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675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843475" y="876300"/>
            <a:ext cx="7646400" cy="3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937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○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937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■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937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937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○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937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■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937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937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○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937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Roboto"/>
              <a:buChar char="■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type="title"/>
          </p:nvPr>
        </p:nvSpPr>
        <p:spPr>
          <a:xfrm>
            <a:off x="282575" y="339425"/>
            <a:ext cx="7907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i="0" sz="1600" u="none" cap="none" strike="noStrike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lt-1">
  <p:cSld name="Content Alt-1">
    <p:bg>
      <p:bgPr>
        <a:solidFill>
          <a:schemeClr val="accen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/>
          <p:nvPr/>
        </p:nvSpPr>
        <p:spPr>
          <a:xfrm>
            <a:off x="0" y="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t/>
            </a:r>
            <a:endParaRPr b="1" i="0" sz="2400" u="none" cap="none" strike="noStrike">
              <a:solidFill>
                <a:srgbClr val="99A61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30"/>
          <p:cNvSpPr/>
          <p:nvPr/>
        </p:nvSpPr>
        <p:spPr>
          <a:xfrm>
            <a:off x="8901303" y="4946901"/>
            <a:ext cx="1059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5"/>
              <a:buFont typeface="Century Gothic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675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211025" y="1125825"/>
            <a:ext cx="4149900" cy="31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4766450" y="1257425"/>
            <a:ext cx="42264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1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b="1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1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–"/>
              <a:defRPr b="1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&gt;"/>
              <a:defRPr b="1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4325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4325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4325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4325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subTitle"/>
          </p:nvPr>
        </p:nvSpPr>
        <p:spPr>
          <a:xfrm>
            <a:off x="4781025" y="352925"/>
            <a:ext cx="4226400" cy="9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9450" y="861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9450" y="1621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26175" y="4789750"/>
            <a:ext cx="4245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/>
            </a:lvl1pPr>
            <a:lvl2pPr lvl="1" rtl="0">
              <a:buNone/>
              <a:defRPr sz="1000"/>
            </a:lvl2pPr>
            <a:lvl3pPr lvl="2" rtl="0">
              <a:buNone/>
              <a:defRPr sz="1000"/>
            </a:lvl3pPr>
            <a:lvl4pPr lvl="3" rtl="0">
              <a:buNone/>
              <a:defRPr sz="1000"/>
            </a:lvl4pPr>
            <a:lvl5pPr lvl="4" rtl="0">
              <a:buNone/>
              <a:defRPr sz="1000"/>
            </a:lvl5pPr>
            <a:lvl6pPr lvl="5" rtl="0">
              <a:buNone/>
              <a:defRPr sz="1000"/>
            </a:lvl6pPr>
            <a:lvl7pPr lvl="6" rtl="0">
              <a:buNone/>
              <a:defRPr sz="1000"/>
            </a:lvl7pPr>
            <a:lvl8pPr lvl="7" rtl="0">
              <a:buNone/>
              <a:defRPr sz="1000"/>
            </a:lvl8pPr>
            <a:lvl9pPr lvl="8" rtl="0">
              <a:buNone/>
              <a:defRPr sz="10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25" name="Google Shape;25;p4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">
  <p:cSld name="Content-Open_2_2_3">
    <p:bg>
      <p:bgPr>
        <a:solidFill>
          <a:schemeClr val="accen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8901303" y="4946901"/>
            <a:ext cx="1059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5"/>
              <a:buFont typeface="Century Gothic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675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843475" y="876300"/>
            <a:ext cx="7646400" cy="29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●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005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○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005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■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00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●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00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○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00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■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00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●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00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○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00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700"/>
              <a:buFont typeface="Roboto"/>
              <a:buChar char="■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31"/>
          <p:cNvSpPr txBox="1"/>
          <p:nvPr>
            <p:ph type="title"/>
          </p:nvPr>
        </p:nvSpPr>
        <p:spPr>
          <a:xfrm>
            <a:off x="2640725" y="3785100"/>
            <a:ext cx="5849100" cy="54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subTitle"/>
          </p:nvPr>
        </p:nvSpPr>
        <p:spPr>
          <a:xfrm>
            <a:off x="2640775" y="4414350"/>
            <a:ext cx="5849100" cy="5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66" name="Google Shape;16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1325" y="218087"/>
            <a:ext cx="1755226" cy="13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Open">
  <p:cSld name="Content-Open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282575" y="415625"/>
            <a:ext cx="790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b="1" i="0" sz="2700" u="none" cap="none" strike="noStrik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519109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bg>
      <p:bgPr>
        <a:solidFill>
          <a:srgbClr val="F3F3F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540300" y="44591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1pPr>
          </a:lstStyle>
          <a:p/>
        </p:txBody>
      </p:sp>
      <p:sp>
        <p:nvSpPr>
          <p:cNvPr id="175" name="Google Shape;175;p34"/>
          <p:cNvSpPr txBox="1"/>
          <p:nvPr>
            <p:ph idx="12" type="sldNum"/>
          </p:nvPr>
        </p:nvSpPr>
        <p:spPr>
          <a:xfrm>
            <a:off x="8400833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34"/>
          <p:cNvSpPr txBox="1"/>
          <p:nvPr>
            <p:ph type="title"/>
          </p:nvPr>
        </p:nvSpPr>
        <p:spPr>
          <a:xfrm>
            <a:off x="540300" y="420175"/>
            <a:ext cx="65265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bg>
      <p:bgPr>
        <a:solidFill>
          <a:srgbClr val="434343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960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862526" y="4749850"/>
            <a:ext cx="2226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31" name="Google Shape;31;p5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cribe Dark">
  <p:cSld name="TITLE_AND_BODY_1_1">
    <p:bg>
      <p:bgPr>
        <a:solidFill>
          <a:srgbClr val="43434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9450" y="425550"/>
            <a:ext cx="7688700" cy="11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729450" y="1680900"/>
            <a:ext cx="76887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b="1" sz="1800">
                <a:solidFill>
                  <a:srgbClr val="CCCCCC"/>
                </a:solidFill>
              </a:defRPr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  <a:defRPr b="1" sz="1600">
                <a:solidFill>
                  <a:srgbClr val="CCCCCC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b="1">
                <a:solidFill>
                  <a:srgbClr val="CCCCCC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b="1">
                <a:solidFill>
                  <a:srgbClr val="CCCCCC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b="1">
                <a:solidFill>
                  <a:srgbClr val="CCCCCC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b="1">
                <a:solidFill>
                  <a:srgbClr val="CCCCCC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b="1">
                <a:solidFill>
                  <a:srgbClr val="CCCCCC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b="1">
                <a:solidFill>
                  <a:srgbClr val="CCCCCC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CCCCCC"/>
              </a:buClr>
              <a:buSzPts val="1400"/>
              <a:buChar char="■"/>
              <a:defRPr b="1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" name="Google Shape;37;p6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38" name="Google Shape;38;p6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48450" y="632850"/>
            <a:ext cx="8187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729325" y="1621675"/>
            <a:ext cx="37743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643602" y="1621675"/>
            <a:ext cx="37743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5" name="Google Shape;45;p7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348450" y="3280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50" name="Google Shape;50;p8"/>
          <p:cNvGrpSpPr/>
          <p:nvPr/>
        </p:nvGrpSpPr>
        <p:grpSpPr>
          <a:xfrm>
            <a:off x="0" y="4823400"/>
            <a:ext cx="9144000" cy="320100"/>
            <a:chOff x="0" y="0"/>
            <a:chExt cx="9144000" cy="32010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llustrate">
  <p:cSld name="TITLE_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" name="Google Shape;55;p9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56" name="Google Shape;56;p9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501400" y="7852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92625" y="22483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2" name="Google Shape;62;p10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63" name="Google Shape;63;p10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29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edium"/>
              <a:buChar char="●"/>
              <a:defRPr sz="16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■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■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edium"/>
              <a:buChar char="■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solidFill>
            <a:srgbClr val="000000">
              <a:alpha val="66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Relationship Id="rId4" Type="http://schemas.openxmlformats.org/officeDocument/2006/relationships/image" Target="../media/image1.jpg"/><Relationship Id="rId5" Type="http://schemas.openxmlformats.org/officeDocument/2006/relationships/image" Target="../media/image8.jpg"/><Relationship Id="rId6" Type="http://schemas.openxmlformats.org/officeDocument/2006/relationships/image" Target="../media/image2.jpg"/><Relationship Id="rId7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jpg"/><Relationship Id="rId4" Type="http://schemas.openxmlformats.org/officeDocument/2006/relationships/image" Target="../media/image29.png"/><Relationship Id="rId5" Type="http://schemas.openxmlformats.org/officeDocument/2006/relationships/image" Target="../media/image2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ctrTitle"/>
          </p:nvPr>
        </p:nvSpPr>
        <p:spPr>
          <a:xfrm>
            <a:off x="729450" y="2048325"/>
            <a:ext cx="7688100" cy="13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for your Future Self</a:t>
            </a:r>
            <a:endParaRPr/>
          </a:p>
        </p:txBody>
      </p:sp>
      <p:sp>
        <p:nvSpPr>
          <p:cNvPr id="184" name="Google Shape;184;p36"/>
          <p:cNvSpPr txBox="1"/>
          <p:nvPr>
            <p:ph idx="1" type="subTitle"/>
          </p:nvPr>
        </p:nvSpPr>
        <p:spPr>
          <a:xfrm>
            <a:off x="729627" y="3553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Marcelo Paiva and Claudio Luis Vera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 theater in Mississippi with a s&#10;eparate entrance for colored people" id="258" name="Google Shape;258;p45"/>
          <p:cNvPicPr preferRelativeResize="0"/>
          <p:nvPr/>
        </p:nvPicPr>
        <p:blipFill rotWithShape="1">
          <a:blip r:embed="rId3">
            <a:alphaModFix/>
          </a:blip>
          <a:srcRect b="0" l="102" r="9433" t="0"/>
          <a:stretch/>
        </p:blipFill>
        <p:spPr>
          <a:xfrm>
            <a:off x="2334127" y="0"/>
            <a:ext cx="6750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5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3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‹#›</a:t>
            </a:fld>
            <a:endParaRPr b="1" sz="1300">
              <a:solidFill>
                <a:srgbClr val="FFFFFF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60" name="Google Shape;260;p45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80 years ago</a:t>
            </a:r>
            <a:endParaRPr/>
          </a:p>
        </p:txBody>
      </p:sp>
      <p:sp>
        <p:nvSpPr>
          <p:cNvPr id="261" name="Google Shape;261;p45"/>
          <p:cNvSpPr txBox="1"/>
          <p:nvPr>
            <p:ph idx="1" type="subTitle"/>
          </p:nvPr>
        </p:nvSpPr>
        <p:spPr>
          <a:xfrm>
            <a:off x="232550" y="2271725"/>
            <a:ext cx="1858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rPr lang="en-US"/>
              <a:t>on a Saturday afternoon,</a:t>
            </a:r>
            <a:br>
              <a:rPr lang="en-US"/>
            </a:br>
            <a:r>
              <a:rPr lang="en-US"/>
              <a:t>at a movie house,</a:t>
            </a:r>
            <a:br>
              <a:rPr lang="en-US"/>
            </a:br>
            <a:r>
              <a:rPr lang="en-US"/>
              <a:t>in the Mississippi Delta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3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‹#›</a:t>
            </a:fld>
            <a:endParaRPr b="1" sz="1300">
              <a:solidFill>
                <a:srgbClr val="FFFFFF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67" name="Google Shape;267;p46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Marion Post Wolcott</a:t>
            </a:r>
            <a:endParaRPr/>
          </a:p>
        </p:txBody>
      </p:sp>
      <p:sp>
        <p:nvSpPr>
          <p:cNvPr id="268" name="Google Shape;268;p46"/>
          <p:cNvSpPr txBox="1"/>
          <p:nvPr>
            <p:ph idx="1" type="subTitle"/>
          </p:nvPr>
        </p:nvSpPr>
        <p:spPr>
          <a:xfrm>
            <a:off x="232550" y="2271725"/>
            <a:ext cx="18582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29 years old, photographed the effects of rural poverty.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Department of Agriculture - Farm Security Administration logo" id="269" name="Google Shape;26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4019" y="1039529"/>
            <a:ext cx="1228213" cy="1009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rion Post Wolcott on assignment in the mountains of Kentucky" id="270" name="Google Shape;27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8537" y="0"/>
            <a:ext cx="49212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 theater in Mississippi with a s&#10;eparate entrance for colored people" id="275" name="Google Shape;275;p47"/>
          <p:cNvPicPr preferRelativeResize="0"/>
          <p:nvPr/>
        </p:nvPicPr>
        <p:blipFill rotWithShape="1">
          <a:blip r:embed="rId3">
            <a:alphaModFix/>
          </a:blip>
          <a:srcRect b="-1" l="11160" r="35448" t="40982"/>
          <a:stretch/>
        </p:blipFill>
        <p:spPr>
          <a:xfrm>
            <a:off x="2393126" y="0"/>
            <a:ext cx="6750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7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3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‹#›</a:t>
            </a:fld>
            <a:endParaRPr b="1" sz="1300">
              <a:solidFill>
                <a:srgbClr val="FFFFFF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77" name="Google Shape;277;p47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Racial segregation</a:t>
            </a:r>
            <a:endParaRPr/>
          </a:p>
        </p:txBody>
      </p:sp>
      <p:sp>
        <p:nvSpPr>
          <p:cNvPr id="278" name="Google Shape;278;p47"/>
          <p:cNvSpPr txBox="1"/>
          <p:nvPr>
            <p:ph idx="1" type="subTitle"/>
          </p:nvPr>
        </p:nvSpPr>
        <p:spPr>
          <a:xfrm>
            <a:off x="232550" y="2271725"/>
            <a:ext cx="1858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rPr lang="en-US"/>
              <a:t>was so common, it would have been overlooked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vie theater in Mississippi with a s&#10;eparate entrance for colored people" id="283" name="Google Shape;283;p48"/>
          <p:cNvPicPr preferRelativeResize="0"/>
          <p:nvPr/>
        </p:nvPicPr>
        <p:blipFill rotWithShape="1">
          <a:blip r:embed="rId3">
            <a:alphaModFix/>
          </a:blip>
          <a:srcRect b="25479" l="21614" r="10969" t="0"/>
          <a:stretch/>
        </p:blipFill>
        <p:spPr>
          <a:xfrm>
            <a:off x="2393126" y="0"/>
            <a:ext cx="6750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8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3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‹#›</a:t>
            </a:fld>
            <a:endParaRPr b="1" sz="1300">
              <a:solidFill>
                <a:srgbClr val="FFFFFF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85" name="Google Shape;285;p48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Corporate sponsorship</a:t>
            </a:r>
            <a:endParaRPr/>
          </a:p>
        </p:txBody>
      </p:sp>
      <p:sp>
        <p:nvSpPr>
          <p:cNvPr id="286" name="Google Shape;286;p48"/>
          <p:cNvSpPr txBox="1"/>
          <p:nvPr>
            <p:ph idx="1" type="subTitle"/>
          </p:nvPr>
        </p:nvSpPr>
        <p:spPr>
          <a:xfrm>
            <a:off x="232550" y="2271725"/>
            <a:ext cx="1858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rPr lang="en-US"/>
              <a:t>Today, this photo would have triggered boycotts and divestment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9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3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‹#›</a:t>
            </a:fld>
            <a:endParaRPr b="1" sz="1300">
              <a:solidFill>
                <a:srgbClr val="FFFFFF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92" name="Google Shape;292;p49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Jumping forward to today</a:t>
            </a:r>
            <a:endParaRPr/>
          </a:p>
        </p:txBody>
      </p:sp>
      <p:sp>
        <p:nvSpPr>
          <p:cNvPr id="293" name="Google Shape;293;p49"/>
          <p:cNvSpPr txBox="1"/>
          <p:nvPr>
            <p:ph idx="1" type="subTitle"/>
          </p:nvPr>
        </p:nvSpPr>
        <p:spPr>
          <a:xfrm>
            <a:off x="232550" y="2271725"/>
            <a:ext cx="1858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rPr lang="en-US"/>
              <a:t>Segregation based on ability to pay</a:t>
            </a:r>
            <a:endParaRPr/>
          </a:p>
        </p:txBody>
      </p:sp>
      <p:pic>
        <p:nvPicPr>
          <p:cNvPr descr="VIP lounge at an airport" id="294" name="Google Shape;294;p49"/>
          <p:cNvPicPr preferRelativeResize="0"/>
          <p:nvPr/>
        </p:nvPicPr>
        <p:blipFill rotWithShape="1">
          <a:blip r:embed="rId3">
            <a:alphaModFix/>
          </a:blip>
          <a:srcRect b="0" l="2572" r="7478" t="0"/>
          <a:stretch/>
        </p:blipFill>
        <p:spPr>
          <a:xfrm>
            <a:off x="2201411" y="0"/>
            <a:ext cx="69425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0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3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‹#›</a:t>
            </a:fld>
            <a:endParaRPr b="1" sz="1300">
              <a:solidFill>
                <a:srgbClr val="FFFFFF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00" name="Google Shape;300;p50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Two-class system</a:t>
            </a:r>
            <a:endParaRPr/>
          </a:p>
        </p:txBody>
      </p:sp>
      <p:sp>
        <p:nvSpPr>
          <p:cNvPr id="301" name="Google Shape;301;p50"/>
          <p:cNvSpPr txBox="1"/>
          <p:nvPr>
            <p:ph idx="1" type="subTitle"/>
          </p:nvPr>
        </p:nvSpPr>
        <p:spPr>
          <a:xfrm>
            <a:off x="232550" y="2271725"/>
            <a:ext cx="1858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/>
              <a:t>Those who pay and those who can’t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Express lane sign with prices of $1.00 and #13.95" id="302" name="Google Shape;302;p50"/>
          <p:cNvPicPr preferRelativeResize="0"/>
          <p:nvPr/>
        </p:nvPicPr>
        <p:blipFill rotWithShape="1">
          <a:blip r:embed="rId3">
            <a:alphaModFix/>
          </a:blip>
          <a:srcRect b="0" l="11554" r="11554" t="0"/>
          <a:stretch/>
        </p:blipFill>
        <p:spPr>
          <a:xfrm>
            <a:off x="2117558" y="-50"/>
            <a:ext cx="70264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300"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rPr>
              <a:t>‹#›</a:t>
            </a:fld>
            <a:endParaRPr b="1" sz="1300">
              <a:solidFill>
                <a:srgbClr val="FFFFFF"/>
              </a:solidFill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308" name="Google Shape;308;p51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What’s the breaking point?</a:t>
            </a:r>
            <a:endParaRPr/>
          </a:p>
        </p:txBody>
      </p:sp>
      <p:sp>
        <p:nvSpPr>
          <p:cNvPr id="309" name="Google Shape;309;p51"/>
          <p:cNvSpPr txBox="1"/>
          <p:nvPr>
            <p:ph idx="1" type="subTitle"/>
          </p:nvPr>
        </p:nvSpPr>
        <p:spPr>
          <a:xfrm>
            <a:off x="232550" y="2271725"/>
            <a:ext cx="1858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/>
              <a:t>How does it feel to be unable to use it?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Express lane sign with modified price of $139.50 " id="310" name="Google Shape;310;p51"/>
          <p:cNvPicPr preferRelativeResize="0"/>
          <p:nvPr/>
        </p:nvPicPr>
        <p:blipFill rotWithShape="1">
          <a:blip r:embed="rId3">
            <a:alphaModFix/>
          </a:blip>
          <a:srcRect b="0" l="11554" r="11554" t="0"/>
          <a:stretch/>
        </p:blipFill>
        <p:spPr>
          <a:xfrm>
            <a:off x="2117558" y="-50"/>
            <a:ext cx="702644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1"/>
          <p:cNvSpPr txBox="1"/>
          <p:nvPr/>
        </p:nvSpPr>
        <p:spPr>
          <a:xfrm>
            <a:off x="5041125" y="1659250"/>
            <a:ext cx="1946400" cy="3969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FFFF00"/>
                </a:solidFill>
                <a:latin typeface="Roboto Mono"/>
                <a:ea typeface="Roboto Mono"/>
                <a:cs typeface="Roboto Mono"/>
                <a:sym typeface="Roboto Mono"/>
              </a:rPr>
              <a:t>$139.50?</a:t>
            </a:r>
            <a:endParaRPr>
              <a:solidFill>
                <a:srgbClr val="FFFF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12" name="Google Shape;312;p51"/>
          <p:cNvCxnSpPr/>
          <p:nvPr/>
        </p:nvCxnSpPr>
        <p:spPr>
          <a:xfrm>
            <a:off x="5375082" y="2305878"/>
            <a:ext cx="1200647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729450" y="425550"/>
            <a:ext cx="7688700" cy="11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Being marginalized</a:t>
            </a:r>
            <a:endParaRPr/>
          </a:p>
        </p:txBody>
      </p:sp>
      <p:sp>
        <p:nvSpPr>
          <p:cNvPr id="318" name="Google Shape;318;p52"/>
          <p:cNvSpPr txBox="1"/>
          <p:nvPr>
            <p:ph idx="1" type="body"/>
          </p:nvPr>
        </p:nvSpPr>
        <p:spPr>
          <a:xfrm>
            <a:off x="729450" y="1680900"/>
            <a:ext cx="76887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feeling that something is not designed for you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adj. (of a person, group, or concept) treated as insignificant or peripheral.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/>
              <a:t>"members of a marginalized cultural group"</a:t>
            </a:r>
            <a:endParaRPr/>
          </a:p>
        </p:txBody>
      </p:sp>
      <p:sp>
        <p:nvSpPr>
          <p:cNvPr id="319" name="Google Shape;319;p52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type="title"/>
          </p:nvPr>
        </p:nvSpPr>
        <p:spPr>
          <a:xfrm>
            <a:off x="729450" y="1322450"/>
            <a:ext cx="76884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 Light"/>
              <a:buNone/>
            </a:pPr>
            <a:r>
              <a:rPr lang="en-US"/>
              <a:t>What Does Discrimination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 Light"/>
              <a:buNone/>
            </a:pPr>
            <a:r>
              <a:rPr lang="en-US"/>
              <a:t>Look Like?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m Crow era luncheonette window with a sign that's been tweaked to read &quot;We cater to abled trade only&quot;" id="329" name="Google Shape;329;p54"/>
          <p:cNvPicPr preferRelativeResize="0"/>
          <p:nvPr/>
        </p:nvPicPr>
        <p:blipFill rotWithShape="1">
          <a:blip r:embed="rId3">
            <a:alphaModFix/>
          </a:blip>
          <a:srcRect b="0" l="9060" r="9060" t="0"/>
          <a:stretch/>
        </p:blipFill>
        <p:spPr>
          <a:xfrm>
            <a:off x="2456736" y="-50"/>
            <a:ext cx="67508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4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54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What it’s not.</a:t>
            </a:r>
            <a:endParaRPr/>
          </a:p>
        </p:txBody>
      </p:sp>
      <p:sp>
        <p:nvSpPr>
          <p:cNvPr id="332" name="Google Shape;332;p54"/>
          <p:cNvSpPr txBox="1"/>
          <p:nvPr>
            <p:ph idx="1" type="subTitle"/>
          </p:nvPr>
        </p:nvSpPr>
        <p:spPr>
          <a:xfrm>
            <a:off x="232550" y="2271725"/>
            <a:ext cx="1858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rPr lang="en-US"/>
              <a:t>Today’s kind of discrimination is more subtle, but just as marginalizing.</a:t>
            </a:r>
            <a:endParaRPr/>
          </a:p>
        </p:txBody>
      </p:sp>
      <p:sp>
        <p:nvSpPr>
          <p:cNvPr id="333" name="Google Shape;333;p54"/>
          <p:cNvSpPr txBox="1"/>
          <p:nvPr/>
        </p:nvSpPr>
        <p:spPr>
          <a:xfrm>
            <a:off x="3816623" y="2035532"/>
            <a:ext cx="1121134" cy="369332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none" cap="none" strike="noStrike">
                <a:solidFill>
                  <a:srgbClr val="741B47"/>
                </a:solidFill>
                <a:latin typeface="Lato"/>
                <a:ea typeface="Lato"/>
                <a:cs typeface="Lato"/>
                <a:sym typeface="Lato"/>
              </a:rPr>
              <a:t>ABLED</a:t>
            </a:r>
            <a:endParaRPr>
              <a:solidFill>
                <a:srgbClr val="741B47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100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>
              <a:solidFill>
                <a:srgbClr val="5B5D7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90" name="Google Shape;1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"/>
            <a:ext cx="914612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9" name="Google Shape;339;p55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Today:</a:t>
            </a:r>
            <a:endParaRPr/>
          </a:p>
        </p:txBody>
      </p:sp>
      <p:sp>
        <p:nvSpPr>
          <p:cNvPr id="340" name="Google Shape;340;p55"/>
          <p:cNvSpPr txBox="1"/>
          <p:nvPr>
            <p:ph idx="1" type="subTitle"/>
          </p:nvPr>
        </p:nvSpPr>
        <p:spPr>
          <a:xfrm>
            <a:off x="232550" y="2271725"/>
            <a:ext cx="1858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/>
              <a:t>A restaurant reservation system that doesn’t work for blind people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/>
              <a:t>Based on</a:t>
            </a:r>
            <a:br>
              <a:rPr lang="en-US"/>
            </a:br>
            <a:r>
              <a:rPr i="1" lang="en-US"/>
              <a:t>White v. Square </a:t>
            </a:r>
            <a:r>
              <a:rPr lang="en-US"/>
              <a:t>lawsuit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OpenTable website home page" id="341" name="Google Shape;34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2184" y="1050647"/>
            <a:ext cx="6611815" cy="306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7" name="Google Shape;347;p56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Dominos.com</a:t>
            </a:r>
            <a:endParaRPr/>
          </a:p>
        </p:txBody>
      </p:sp>
      <p:sp>
        <p:nvSpPr>
          <p:cNvPr id="348" name="Google Shape;348;p56"/>
          <p:cNvSpPr txBox="1"/>
          <p:nvPr>
            <p:ph idx="1" type="subTitle"/>
          </p:nvPr>
        </p:nvSpPr>
        <p:spPr>
          <a:xfrm>
            <a:off x="232550" y="2271725"/>
            <a:ext cx="18582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/>
              <a:t>A pizza site that doesn’t serve blind people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rPr lang="en-US"/>
              <a:t>Based on</a:t>
            </a:r>
            <a:br>
              <a:rPr lang="en-US"/>
            </a:br>
            <a:r>
              <a:rPr i="1" lang="en-US"/>
              <a:t>Robles v. Dominos </a:t>
            </a:r>
            <a:r>
              <a:rPr lang="en-US"/>
              <a:t>lawsuit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Dominos.com heom page in 2016, when the lawsuit was filed" id="349" name="Google Shape;34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8531" y="0"/>
            <a:ext cx="64354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-US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3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55" name="Google Shape;355;p57"/>
          <p:cNvSpPr txBox="1"/>
          <p:nvPr>
            <p:ph idx="4294967295" type="title"/>
          </p:nvPr>
        </p:nvSpPr>
        <p:spPr>
          <a:xfrm>
            <a:off x="228938" y="688165"/>
            <a:ext cx="2389133" cy="10098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>
                <a:solidFill>
                  <a:schemeClr val="lt2"/>
                </a:solidFill>
              </a:rPr>
              <a:t>Today: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6" name="Google Shape;356;p57"/>
          <p:cNvSpPr txBox="1"/>
          <p:nvPr>
            <p:ph idx="4294967295" type="body"/>
          </p:nvPr>
        </p:nvSpPr>
        <p:spPr>
          <a:xfrm>
            <a:off x="228813" y="1698028"/>
            <a:ext cx="2389133" cy="24133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rPr lang="en-US">
                <a:solidFill>
                  <a:schemeClr val="lt2"/>
                </a:solidFill>
              </a:rPr>
              <a:t>What does discrimination sound like?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57" name="Google Shape;357;p57"/>
          <p:cNvSpPr txBox="1"/>
          <p:nvPr/>
        </p:nvSpPr>
        <p:spPr>
          <a:xfrm>
            <a:off x="6173525" y="617950"/>
            <a:ext cx="274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666666"/>
              </a:buClr>
              <a:buSzPts val="1600"/>
              <a:buFont typeface="Arial"/>
              <a:buNone/>
            </a:pPr>
            <a:r>
              <a:rPr i="1" lang="en-US" u="none" cap="none" strike="noStrike">
                <a:solidFill>
                  <a:srgbClr val="D8D8D8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Blind/older people don’t use our app.</a:t>
            </a:r>
            <a:endParaRPr i="1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58" name="Google Shape;358;p57"/>
          <p:cNvSpPr txBox="1"/>
          <p:nvPr/>
        </p:nvSpPr>
        <p:spPr>
          <a:xfrm>
            <a:off x="6173525" y="1426200"/>
            <a:ext cx="27420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666666"/>
              </a:buClr>
              <a:buSzPts val="1600"/>
              <a:buFont typeface="Arial"/>
              <a:buNone/>
            </a:pPr>
            <a:r>
              <a:rPr i="1" lang="en-US" u="none" cap="none" strike="noStrike">
                <a:solidFill>
                  <a:srgbClr val="D8D8D8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These are edge cases.</a:t>
            </a:r>
            <a:endParaRPr i="1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6173525" y="3765750"/>
            <a:ext cx="274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666666"/>
              </a:buClr>
              <a:buSzPts val="1600"/>
              <a:buFont typeface="Arial"/>
              <a:buNone/>
            </a:pPr>
            <a:r>
              <a:rPr i="1" lang="en-US">
                <a:solidFill>
                  <a:srgbClr val="D8D8D8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OK, Boomer</a:t>
            </a:r>
            <a:endParaRPr i="1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60" name="Google Shape;360;p57"/>
          <p:cNvSpPr txBox="1"/>
          <p:nvPr/>
        </p:nvSpPr>
        <p:spPr>
          <a:xfrm>
            <a:off x="6173626" y="2957500"/>
            <a:ext cx="274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666666"/>
              </a:buClr>
              <a:buSzPts val="1600"/>
              <a:buFont typeface="Arial"/>
              <a:buNone/>
            </a:pPr>
            <a:r>
              <a:rPr i="1" lang="en-US">
                <a:solidFill>
                  <a:srgbClr val="D8D8D8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It’</a:t>
            </a:r>
            <a:r>
              <a:rPr i="1" lang="en-US" u="none" cap="none" strike="noStrike">
                <a:solidFill>
                  <a:srgbClr val="D8D8D8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s not </a:t>
            </a:r>
            <a:r>
              <a:rPr i="1" lang="en-US">
                <a:solidFill>
                  <a:srgbClr val="D8D8D8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MVP</a:t>
            </a:r>
            <a:endParaRPr i="1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descr="Blinc man using a cell pgone app while out on a date." id="361" name="Google Shape;361;p57"/>
          <p:cNvSpPr/>
          <p:nvPr/>
        </p:nvSpPr>
        <p:spPr>
          <a:xfrm>
            <a:off x="2525161" y="834527"/>
            <a:ext cx="3474445" cy="3474445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57"/>
          <p:cNvCxnSpPr>
            <a:endCxn id="357" idx="1"/>
          </p:cNvCxnSpPr>
          <p:nvPr/>
        </p:nvCxnSpPr>
        <p:spPr>
          <a:xfrm flipH="1" rot="10800000">
            <a:off x="3404525" y="905500"/>
            <a:ext cx="2769000" cy="1891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3" name="Google Shape;363;p57"/>
          <p:cNvSpPr txBox="1"/>
          <p:nvPr/>
        </p:nvSpPr>
        <p:spPr>
          <a:xfrm>
            <a:off x="6173626" y="2149250"/>
            <a:ext cx="2742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Clr>
                <a:srgbClr val="666666"/>
              </a:buClr>
              <a:buSzPts val="1600"/>
              <a:buFont typeface="Arial"/>
              <a:buNone/>
            </a:pPr>
            <a:r>
              <a:rPr i="1" lang="en-US" u="none" cap="none" strike="noStrike">
                <a:solidFill>
                  <a:srgbClr val="D8D8D8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Accessibility is not in our budget.</a:t>
            </a:r>
            <a:endParaRPr i="1"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729450" y="1322450"/>
            <a:ext cx="76884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 Light"/>
              <a:buNone/>
            </a:pPr>
            <a:r>
              <a:rPr lang="en-US"/>
              <a:t>A Built</a:t>
            </a:r>
            <a:r>
              <a:rPr lang="en-US"/>
              <a:t>-</a:t>
            </a:r>
            <a:r>
              <a:rPr lang="en-US"/>
              <a:t>in Imbalance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59"/>
          <p:cNvGrpSpPr/>
          <p:nvPr/>
        </p:nvGrpSpPr>
        <p:grpSpPr>
          <a:xfrm>
            <a:off x="319157" y="1951168"/>
            <a:ext cx="8229600" cy="2129307"/>
            <a:chOff x="319157" y="1951168"/>
            <a:chExt cx="8229600" cy="2129307"/>
          </a:xfrm>
        </p:grpSpPr>
        <p:cxnSp>
          <p:nvCxnSpPr>
            <p:cNvPr id="374" name="Google Shape;374;p59"/>
            <p:cNvCxnSpPr/>
            <p:nvPr/>
          </p:nvCxnSpPr>
          <p:spPr>
            <a:xfrm>
              <a:off x="319157" y="1951168"/>
              <a:ext cx="8229600" cy="0"/>
            </a:xfrm>
            <a:prstGeom prst="straightConnector1">
              <a:avLst/>
            </a:prstGeom>
            <a:noFill/>
            <a:ln cap="flat" cmpd="sng" w="28575">
              <a:solidFill>
                <a:srgbClr val="5CD1D1">
                  <a:alpha val="749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p59"/>
            <p:cNvCxnSpPr/>
            <p:nvPr/>
          </p:nvCxnSpPr>
          <p:spPr>
            <a:xfrm>
              <a:off x="319157" y="2346214"/>
              <a:ext cx="8229600" cy="0"/>
            </a:xfrm>
            <a:prstGeom prst="straightConnector1">
              <a:avLst/>
            </a:prstGeom>
            <a:noFill/>
            <a:ln cap="flat" cmpd="sng" w="28575">
              <a:solidFill>
                <a:srgbClr val="5CD1D1">
                  <a:alpha val="749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" name="Google Shape;376;p59"/>
            <p:cNvCxnSpPr/>
            <p:nvPr/>
          </p:nvCxnSpPr>
          <p:spPr>
            <a:xfrm>
              <a:off x="319157" y="2808845"/>
              <a:ext cx="8229600" cy="0"/>
            </a:xfrm>
            <a:prstGeom prst="straightConnector1">
              <a:avLst/>
            </a:prstGeom>
            <a:noFill/>
            <a:ln cap="flat" cmpd="sng" w="28575">
              <a:solidFill>
                <a:srgbClr val="5CD1D1">
                  <a:alpha val="749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7" name="Google Shape;377;p59"/>
            <p:cNvCxnSpPr/>
            <p:nvPr/>
          </p:nvCxnSpPr>
          <p:spPr>
            <a:xfrm>
              <a:off x="319157" y="4080475"/>
              <a:ext cx="8229600" cy="0"/>
            </a:xfrm>
            <a:prstGeom prst="straightConnector1">
              <a:avLst/>
            </a:prstGeom>
            <a:noFill/>
            <a:ln cap="flat" cmpd="sng" w="28575">
              <a:solidFill>
                <a:srgbClr val="5CD1D1">
                  <a:alpha val="749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8" name="Google Shape;378;p59"/>
            <p:cNvCxnSpPr/>
            <p:nvPr/>
          </p:nvCxnSpPr>
          <p:spPr>
            <a:xfrm>
              <a:off x="319157" y="3680475"/>
              <a:ext cx="8229600" cy="0"/>
            </a:xfrm>
            <a:prstGeom prst="straightConnector1">
              <a:avLst/>
            </a:prstGeom>
            <a:noFill/>
            <a:ln cap="flat" cmpd="sng" w="28575">
              <a:solidFill>
                <a:srgbClr val="5CD1D1">
                  <a:alpha val="749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79" name="Google Shape;379;p5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-US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3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380" name="Google Shape;380;p59"/>
          <p:cNvSpPr txBox="1"/>
          <p:nvPr>
            <p:ph idx="4294967295" type="title"/>
          </p:nvPr>
        </p:nvSpPr>
        <p:spPr>
          <a:xfrm>
            <a:off x="319200" y="528875"/>
            <a:ext cx="80991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>
                <a:solidFill>
                  <a:schemeClr val="lt2"/>
                </a:solidFill>
              </a:rPr>
              <a:t>Hierarchy of UX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1" name="Google Shape;381;p59"/>
          <p:cNvSpPr/>
          <p:nvPr/>
        </p:nvSpPr>
        <p:spPr>
          <a:xfrm>
            <a:off x="4034275" y="774125"/>
            <a:ext cx="3662100" cy="39036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90E0E0"/>
              </a:gs>
              <a:gs pos="100000">
                <a:srgbClr val="3CB0B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59"/>
          <p:cNvSpPr/>
          <p:nvPr/>
        </p:nvSpPr>
        <p:spPr>
          <a:xfrm>
            <a:off x="3894200" y="4145600"/>
            <a:ext cx="3942300" cy="487800"/>
          </a:xfrm>
          <a:prstGeom prst="trapezoid">
            <a:avLst>
              <a:gd fmla="val 46645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PERCEIVABLE</a:t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3" name="Google Shape;383;p59"/>
          <p:cNvSpPr txBox="1"/>
          <p:nvPr/>
        </p:nvSpPr>
        <p:spPr>
          <a:xfrm>
            <a:off x="8609850" y="3970000"/>
            <a:ext cx="219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59"/>
          <p:cNvSpPr/>
          <p:nvPr/>
        </p:nvSpPr>
        <p:spPr>
          <a:xfrm>
            <a:off x="4158799" y="3742625"/>
            <a:ext cx="3413100" cy="275700"/>
          </a:xfrm>
          <a:prstGeom prst="trapezoid">
            <a:avLst>
              <a:gd fmla="val 47361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OPERABLE</a:t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5" name="Google Shape;385;p59"/>
          <p:cNvSpPr txBox="1"/>
          <p:nvPr/>
        </p:nvSpPr>
        <p:spPr>
          <a:xfrm>
            <a:off x="8609850" y="3589000"/>
            <a:ext cx="219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6" name="Google Shape;386;p59"/>
          <p:cNvSpPr/>
          <p:nvPr/>
        </p:nvSpPr>
        <p:spPr>
          <a:xfrm>
            <a:off x="4340000" y="2866650"/>
            <a:ext cx="3050700" cy="750900"/>
          </a:xfrm>
          <a:prstGeom prst="trapezoid">
            <a:avLst>
              <a:gd fmla="val 47194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UNDERSTANDABLE</a:t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7" name="Google Shape;387;p59"/>
          <p:cNvSpPr txBox="1"/>
          <p:nvPr/>
        </p:nvSpPr>
        <p:spPr>
          <a:xfrm>
            <a:off x="8609850" y="2674600"/>
            <a:ext cx="219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59"/>
          <p:cNvSpPr/>
          <p:nvPr/>
        </p:nvSpPr>
        <p:spPr>
          <a:xfrm>
            <a:off x="4929600" y="1995500"/>
            <a:ext cx="1871700" cy="303000"/>
          </a:xfrm>
          <a:prstGeom prst="trapezoid">
            <a:avLst>
              <a:gd fmla="val 48053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GREAT UX</a:t>
            </a:r>
            <a:endParaRPr i="0" sz="12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9"/>
          <p:cNvSpPr/>
          <p:nvPr/>
        </p:nvSpPr>
        <p:spPr>
          <a:xfrm>
            <a:off x="4728275" y="2396575"/>
            <a:ext cx="2274000" cy="361800"/>
          </a:xfrm>
          <a:prstGeom prst="trapezoid">
            <a:avLst>
              <a:gd fmla="val 45370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GOOD UX</a:t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0" name="Google Shape;390;p59"/>
          <p:cNvSpPr txBox="1"/>
          <p:nvPr/>
        </p:nvSpPr>
        <p:spPr>
          <a:xfrm>
            <a:off x="8609850" y="2217400"/>
            <a:ext cx="219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59"/>
          <p:cNvSpPr/>
          <p:nvPr/>
        </p:nvSpPr>
        <p:spPr>
          <a:xfrm>
            <a:off x="5112667" y="1266825"/>
            <a:ext cx="1505400" cy="630600"/>
          </a:xfrm>
          <a:prstGeom prst="trapezoid">
            <a:avLst>
              <a:gd fmla="val 46741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EXCELLENCE</a:t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92" name="Google Shape;392;p59"/>
          <p:cNvSpPr txBox="1"/>
          <p:nvPr/>
        </p:nvSpPr>
        <p:spPr>
          <a:xfrm>
            <a:off x="8609850" y="1836400"/>
            <a:ext cx="219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3" name="Google Shape;393;p59"/>
          <p:cNvSpPr txBox="1"/>
          <p:nvPr/>
        </p:nvSpPr>
        <p:spPr>
          <a:xfrm>
            <a:off x="319150" y="3954975"/>
            <a:ext cx="2331000" cy="23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Can you read the content?</a:t>
            </a:r>
            <a:endParaRPr b="1" i="0" sz="13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59"/>
          <p:cNvSpPr txBox="1"/>
          <p:nvPr/>
        </p:nvSpPr>
        <p:spPr>
          <a:xfrm>
            <a:off x="319150" y="3532275"/>
            <a:ext cx="2328300" cy="23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Is it operable?</a:t>
            </a:r>
            <a:endParaRPr b="1" i="0" sz="13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59"/>
          <p:cNvSpPr txBox="1"/>
          <p:nvPr/>
        </p:nvSpPr>
        <p:spPr>
          <a:xfrm>
            <a:off x="319150" y="2694075"/>
            <a:ext cx="2328300" cy="23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Does it make sense?</a:t>
            </a:r>
            <a:endParaRPr b="1" i="0" sz="13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59"/>
          <p:cNvSpPr txBox="1"/>
          <p:nvPr/>
        </p:nvSpPr>
        <p:spPr>
          <a:xfrm>
            <a:off x="319150" y="2190450"/>
            <a:ext cx="2328300" cy="23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Can we brag about it?</a:t>
            </a:r>
            <a:endParaRPr b="1" i="0" sz="13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59"/>
          <p:cNvSpPr txBox="1"/>
          <p:nvPr/>
        </p:nvSpPr>
        <p:spPr>
          <a:xfrm>
            <a:off x="319150" y="1836400"/>
            <a:ext cx="2328300" cy="23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Will it win awards?</a:t>
            </a:r>
            <a:endParaRPr b="1" i="0" sz="13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59"/>
          <p:cNvSpPr/>
          <p:nvPr/>
        </p:nvSpPr>
        <p:spPr>
          <a:xfrm>
            <a:off x="5424502" y="601375"/>
            <a:ext cx="881700" cy="630600"/>
          </a:xfrm>
          <a:prstGeom prst="trapezoid">
            <a:avLst>
              <a:gd fmla="val 46741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60"/>
          <p:cNvGrpSpPr/>
          <p:nvPr/>
        </p:nvGrpSpPr>
        <p:grpSpPr>
          <a:xfrm>
            <a:off x="319157" y="1951168"/>
            <a:ext cx="8229600" cy="2129307"/>
            <a:chOff x="319157" y="1951168"/>
            <a:chExt cx="8229600" cy="2129307"/>
          </a:xfrm>
        </p:grpSpPr>
        <p:cxnSp>
          <p:nvCxnSpPr>
            <p:cNvPr id="404" name="Google Shape;404;p60"/>
            <p:cNvCxnSpPr/>
            <p:nvPr/>
          </p:nvCxnSpPr>
          <p:spPr>
            <a:xfrm>
              <a:off x="319157" y="1951168"/>
              <a:ext cx="8229600" cy="0"/>
            </a:xfrm>
            <a:prstGeom prst="straightConnector1">
              <a:avLst/>
            </a:prstGeom>
            <a:noFill/>
            <a:ln cap="flat" cmpd="sng" w="28575">
              <a:solidFill>
                <a:srgbClr val="5CD1D1">
                  <a:alpha val="749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5" name="Google Shape;405;p60"/>
            <p:cNvCxnSpPr/>
            <p:nvPr/>
          </p:nvCxnSpPr>
          <p:spPr>
            <a:xfrm>
              <a:off x="319157" y="2346214"/>
              <a:ext cx="8229600" cy="0"/>
            </a:xfrm>
            <a:prstGeom prst="straightConnector1">
              <a:avLst/>
            </a:prstGeom>
            <a:noFill/>
            <a:ln cap="flat" cmpd="sng" w="28575">
              <a:solidFill>
                <a:srgbClr val="5CD1D1">
                  <a:alpha val="749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6" name="Google Shape;406;p60"/>
            <p:cNvCxnSpPr/>
            <p:nvPr/>
          </p:nvCxnSpPr>
          <p:spPr>
            <a:xfrm>
              <a:off x="319157" y="2808845"/>
              <a:ext cx="8229600" cy="0"/>
            </a:xfrm>
            <a:prstGeom prst="straightConnector1">
              <a:avLst/>
            </a:prstGeom>
            <a:noFill/>
            <a:ln cap="flat" cmpd="sng" w="28575">
              <a:solidFill>
                <a:srgbClr val="5CD1D1">
                  <a:alpha val="749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7" name="Google Shape;407;p60"/>
            <p:cNvCxnSpPr/>
            <p:nvPr/>
          </p:nvCxnSpPr>
          <p:spPr>
            <a:xfrm>
              <a:off x="319157" y="4080475"/>
              <a:ext cx="8229600" cy="0"/>
            </a:xfrm>
            <a:prstGeom prst="straightConnector1">
              <a:avLst/>
            </a:prstGeom>
            <a:noFill/>
            <a:ln cap="flat" cmpd="sng" w="28575">
              <a:solidFill>
                <a:srgbClr val="5CD1D1">
                  <a:alpha val="749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8" name="Google Shape;408;p60"/>
            <p:cNvCxnSpPr/>
            <p:nvPr/>
          </p:nvCxnSpPr>
          <p:spPr>
            <a:xfrm>
              <a:off x="319157" y="3680475"/>
              <a:ext cx="8229600" cy="0"/>
            </a:xfrm>
            <a:prstGeom prst="straightConnector1">
              <a:avLst/>
            </a:prstGeom>
            <a:noFill/>
            <a:ln cap="flat" cmpd="sng" w="28575">
              <a:solidFill>
                <a:srgbClr val="5CD1D1">
                  <a:alpha val="74900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09" name="Google Shape;409;p6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-US"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‹#›</a:t>
            </a:fld>
            <a:endParaRPr sz="1300">
              <a:solidFill>
                <a:srgbClr val="FFFFFF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</p:txBody>
      </p:sp>
      <p:sp>
        <p:nvSpPr>
          <p:cNvPr id="410" name="Google Shape;410;p60"/>
          <p:cNvSpPr txBox="1"/>
          <p:nvPr>
            <p:ph idx="4294967295" type="title"/>
          </p:nvPr>
        </p:nvSpPr>
        <p:spPr>
          <a:xfrm>
            <a:off x="319200" y="528875"/>
            <a:ext cx="8099100" cy="4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Disparity in the real world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4034275" y="774125"/>
            <a:ext cx="3662100" cy="3903600"/>
          </a:xfrm>
          <a:prstGeom prst="triangle">
            <a:avLst>
              <a:gd fmla="val 50000" name="adj"/>
            </a:avLst>
          </a:prstGeom>
          <a:gradFill>
            <a:gsLst>
              <a:gs pos="0">
                <a:srgbClr val="90E0E0"/>
              </a:gs>
              <a:gs pos="100000">
                <a:srgbClr val="3CB0B0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60"/>
          <p:cNvSpPr/>
          <p:nvPr/>
        </p:nvSpPr>
        <p:spPr>
          <a:xfrm>
            <a:off x="3894200" y="4145600"/>
            <a:ext cx="3942300" cy="487800"/>
          </a:xfrm>
          <a:prstGeom prst="trapezoid">
            <a:avLst>
              <a:gd fmla="val 46645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PERCEIVABLE</a:t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3" name="Google Shape;413;p60"/>
          <p:cNvSpPr txBox="1"/>
          <p:nvPr/>
        </p:nvSpPr>
        <p:spPr>
          <a:xfrm>
            <a:off x="8609850" y="3970000"/>
            <a:ext cx="219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60"/>
          <p:cNvSpPr/>
          <p:nvPr/>
        </p:nvSpPr>
        <p:spPr>
          <a:xfrm>
            <a:off x="4158799" y="3742625"/>
            <a:ext cx="3413100" cy="275700"/>
          </a:xfrm>
          <a:prstGeom prst="trapezoid">
            <a:avLst>
              <a:gd fmla="val 47361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OPERABLE</a:t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5" name="Google Shape;415;p60"/>
          <p:cNvSpPr txBox="1"/>
          <p:nvPr/>
        </p:nvSpPr>
        <p:spPr>
          <a:xfrm>
            <a:off x="8609850" y="3589000"/>
            <a:ext cx="219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1" i="0" sz="1800" u="none" cap="none" strike="noStrike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60"/>
          <p:cNvSpPr/>
          <p:nvPr/>
        </p:nvSpPr>
        <p:spPr>
          <a:xfrm>
            <a:off x="4340000" y="2866650"/>
            <a:ext cx="3050700" cy="750900"/>
          </a:xfrm>
          <a:prstGeom prst="trapezoid">
            <a:avLst>
              <a:gd fmla="val 47194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UNDERSTANDABLE</a:t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7" name="Google Shape;417;p60"/>
          <p:cNvSpPr txBox="1"/>
          <p:nvPr/>
        </p:nvSpPr>
        <p:spPr>
          <a:xfrm>
            <a:off x="8609850" y="2674600"/>
            <a:ext cx="219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60"/>
          <p:cNvSpPr/>
          <p:nvPr/>
        </p:nvSpPr>
        <p:spPr>
          <a:xfrm>
            <a:off x="4929600" y="1995500"/>
            <a:ext cx="1871700" cy="303000"/>
          </a:xfrm>
          <a:prstGeom prst="trapezoid">
            <a:avLst>
              <a:gd fmla="val 48053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GREAT UX</a:t>
            </a:r>
            <a:endParaRPr i="0" sz="12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4728275" y="2396575"/>
            <a:ext cx="2274000" cy="361800"/>
          </a:xfrm>
          <a:prstGeom prst="trapezoid">
            <a:avLst>
              <a:gd fmla="val 45370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GOOD UX</a:t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0" name="Google Shape;420;p60"/>
          <p:cNvSpPr txBox="1"/>
          <p:nvPr/>
        </p:nvSpPr>
        <p:spPr>
          <a:xfrm>
            <a:off x="8609850" y="2217400"/>
            <a:ext cx="219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1" name="Google Shape;421;p60"/>
          <p:cNvSpPr/>
          <p:nvPr/>
        </p:nvSpPr>
        <p:spPr>
          <a:xfrm>
            <a:off x="5112667" y="1266825"/>
            <a:ext cx="1505400" cy="630600"/>
          </a:xfrm>
          <a:prstGeom prst="trapezoid">
            <a:avLst>
              <a:gd fmla="val 46741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0" lang="en-US" sz="12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EXCELLENCE</a:t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2" name="Google Shape;422;p60"/>
          <p:cNvSpPr txBox="1"/>
          <p:nvPr/>
        </p:nvSpPr>
        <p:spPr>
          <a:xfrm>
            <a:off x="8609850" y="1836400"/>
            <a:ext cx="219000" cy="23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3" name="Google Shape;423;p60"/>
          <p:cNvCxnSpPr/>
          <p:nvPr/>
        </p:nvCxnSpPr>
        <p:spPr>
          <a:xfrm>
            <a:off x="602918" y="4086244"/>
            <a:ext cx="79422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4" name="Google Shape;424;p60"/>
          <p:cNvSpPr txBox="1"/>
          <p:nvPr/>
        </p:nvSpPr>
        <p:spPr>
          <a:xfrm>
            <a:off x="319150" y="3954975"/>
            <a:ext cx="2331000" cy="23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Can you read the content?</a:t>
            </a:r>
            <a:endParaRPr b="1" i="0" sz="13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5" name="Google Shape;425;p60"/>
          <p:cNvCxnSpPr/>
          <p:nvPr/>
        </p:nvCxnSpPr>
        <p:spPr>
          <a:xfrm>
            <a:off x="602918" y="3682919"/>
            <a:ext cx="79422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60"/>
          <p:cNvSpPr txBox="1"/>
          <p:nvPr/>
        </p:nvSpPr>
        <p:spPr>
          <a:xfrm>
            <a:off x="319150" y="3532275"/>
            <a:ext cx="2328300" cy="23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Is it operable?</a:t>
            </a:r>
            <a:endParaRPr b="1" i="0" sz="1300" u="none" cap="none" strike="noStrike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0"/>
          <p:cNvSpPr txBox="1"/>
          <p:nvPr/>
        </p:nvSpPr>
        <p:spPr>
          <a:xfrm>
            <a:off x="319150" y="2694075"/>
            <a:ext cx="2328300" cy="23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Does it make sense?</a:t>
            </a:r>
            <a:endParaRPr b="1" i="0" sz="13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60"/>
          <p:cNvSpPr txBox="1"/>
          <p:nvPr/>
        </p:nvSpPr>
        <p:spPr>
          <a:xfrm>
            <a:off x="319150" y="2190450"/>
            <a:ext cx="2328300" cy="23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Can we brag about it?</a:t>
            </a:r>
            <a:endParaRPr b="1" i="0" sz="13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60"/>
          <p:cNvSpPr txBox="1"/>
          <p:nvPr/>
        </p:nvSpPr>
        <p:spPr>
          <a:xfrm>
            <a:off x="319150" y="1836400"/>
            <a:ext cx="2328300" cy="232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3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Will it win awards?</a:t>
            </a:r>
            <a:endParaRPr b="1" i="0" sz="13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60"/>
          <p:cNvSpPr/>
          <p:nvPr/>
        </p:nvSpPr>
        <p:spPr>
          <a:xfrm>
            <a:off x="5424502" y="601375"/>
            <a:ext cx="881700" cy="630600"/>
          </a:xfrm>
          <a:prstGeom prst="trapezoid">
            <a:avLst>
              <a:gd fmla="val 46741" name="adj"/>
            </a:avLst>
          </a:prstGeom>
          <a:solidFill>
            <a:srgbClr val="000000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1" name="Google Shape;431;p60"/>
          <p:cNvSpPr txBox="1"/>
          <p:nvPr/>
        </p:nvSpPr>
        <p:spPr>
          <a:xfrm>
            <a:off x="2805700" y="4241675"/>
            <a:ext cx="2176200" cy="326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98% of the web</a:t>
            </a:r>
            <a:endParaRPr i="0" sz="14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2" name="Google Shape;432;p60"/>
          <p:cNvSpPr txBox="1"/>
          <p:nvPr/>
        </p:nvSpPr>
        <p:spPr>
          <a:xfrm>
            <a:off x="2805701" y="2541675"/>
            <a:ext cx="2176200" cy="5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Baseline</a:t>
            </a:r>
            <a:endParaRPr i="0" sz="14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3" name="Google Shape;433;p60"/>
          <p:cNvSpPr txBox="1"/>
          <p:nvPr/>
        </p:nvSpPr>
        <p:spPr>
          <a:xfrm>
            <a:off x="2805696" y="1332950"/>
            <a:ext cx="2176200" cy="5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Award-winning experiences</a:t>
            </a:r>
            <a:endParaRPr i="0" sz="14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4" name="Google Shape;434;p60"/>
          <p:cNvSpPr txBox="1"/>
          <p:nvPr/>
        </p:nvSpPr>
        <p:spPr>
          <a:xfrm>
            <a:off x="2805701" y="3505264"/>
            <a:ext cx="2176200" cy="368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WCAG</a:t>
            </a:r>
            <a:r>
              <a:rPr lang="en-US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rPr>
              <a:t> Compliant</a:t>
            </a:r>
            <a:endParaRPr i="0" sz="1400" u="none" cap="none" strike="noStrike">
              <a:solidFill>
                <a:schemeClr val="dk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1"/>
          <p:cNvSpPr txBox="1"/>
          <p:nvPr>
            <p:ph type="title"/>
          </p:nvPr>
        </p:nvSpPr>
        <p:spPr>
          <a:xfrm>
            <a:off x="729450" y="1322450"/>
            <a:ext cx="76884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 Light"/>
              <a:buNone/>
            </a:pPr>
            <a:r>
              <a:rPr lang="en-US"/>
              <a:t>Mismatches And Disabilities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4" name="Google Shape;444;p62"/>
          <p:cNvCxnSpPr/>
          <p:nvPr/>
        </p:nvCxnSpPr>
        <p:spPr>
          <a:xfrm>
            <a:off x="335550" y="2597675"/>
            <a:ext cx="84627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5" name="Google Shape;445;p62"/>
          <p:cNvSpPr txBox="1"/>
          <p:nvPr>
            <p:ph type="title"/>
          </p:nvPr>
        </p:nvSpPr>
        <p:spPr>
          <a:xfrm>
            <a:off x="348450" y="632850"/>
            <a:ext cx="81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Spectrum of abilities</a:t>
            </a:r>
            <a:endParaRPr/>
          </a:p>
        </p:txBody>
      </p:sp>
      <p:sp>
        <p:nvSpPr>
          <p:cNvPr descr="head shot of quadriplegic man with late-stage ALS" id="446" name="Google Shape;446;p62"/>
          <p:cNvSpPr/>
          <p:nvPr/>
        </p:nvSpPr>
        <p:spPr>
          <a:xfrm>
            <a:off x="1061523" y="2280906"/>
            <a:ext cx="818725" cy="818725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279400" sx="79000" rotWithShape="0" algn="tl" dir="2700000" dist="381000" sy="79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2"/>
          <p:cNvSpPr txBox="1"/>
          <p:nvPr/>
        </p:nvSpPr>
        <p:spPr>
          <a:xfrm>
            <a:off x="961066" y="3107679"/>
            <a:ext cx="10567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A5E76"/>
                </a:solidFill>
                <a:latin typeface="Lato"/>
                <a:ea typeface="Lato"/>
                <a:cs typeface="Lato"/>
                <a:sym typeface="Lato"/>
              </a:rPr>
              <a:t>Quadriplegic</a:t>
            </a:r>
            <a:endParaRPr/>
          </a:p>
        </p:txBody>
      </p:sp>
      <p:sp>
        <p:nvSpPr>
          <p:cNvPr descr="head shot of my 92-year-old-mother" id="448" name="Google Shape;448;p62"/>
          <p:cNvSpPr/>
          <p:nvPr/>
        </p:nvSpPr>
        <p:spPr>
          <a:xfrm>
            <a:off x="2270383" y="1871544"/>
            <a:ext cx="818725" cy="818725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279400" sx="79000" rotWithShape="0" algn="tl" dir="2700000" dist="381000" sy="79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2"/>
          <p:cNvSpPr txBox="1"/>
          <p:nvPr/>
        </p:nvSpPr>
        <p:spPr>
          <a:xfrm>
            <a:off x="2022925" y="2722735"/>
            <a:ext cx="13136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A5E76"/>
                </a:solidFill>
                <a:latin typeface="Lato"/>
                <a:ea typeface="Lato"/>
                <a:cs typeface="Lato"/>
                <a:sym typeface="Lato"/>
              </a:rPr>
              <a:t>My 9</a:t>
            </a:r>
            <a:r>
              <a:rPr lang="en-US" sz="1200">
                <a:solidFill>
                  <a:srgbClr val="4A5E76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0" i="0" lang="en-US" sz="1200" u="none" cap="none" strike="noStrike">
                <a:solidFill>
                  <a:srgbClr val="4A5E76"/>
                </a:solidFill>
                <a:latin typeface="Lato"/>
                <a:ea typeface="Lato"/>
                <a:cs typeface="Lato"/>
                <a:sym typeface="Lato"/>
              </a:rPr>
              <a:t>-year-old mother</a:t>
            </a:r>
            <a:endParaRPr/>
          </a:p>
        </p:txBody>
      </p:sp>
      <p:sp>
        <p:nvSpPr>
          <p:cNvPr descr="head shot of me, Claudio Vera" id="450" name="Google Shape;450;p62"/>
          <p:cNvSpPr/>
          <p:nvPr/>
        </p:nvSpPr>
        <p:spPr>
          <a:xfrm>
            <a:off x="3396392" y="2161489"/>
            <a:ext cx="996610" cy="99661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279400" sx="79000" rotWithShape="0" algn="tl" dir="2700000" dist="381000" sy="79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2"/>
          <p:cNvSpPr txBox="1"/>
          <p:nvPr/>
        </p:nvSpPr>
        <p:spPr>
          <a:xfrm>
            <a:off x="3697704" y="3184400"/>
            <a:ext cx="4058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A5E76"/>
                </a:solidFill>
                <a:latin typeface="Lato"/>
                <a:ea typeface="Lato"/>
                <a:cs typeface="Lato"/>
                <a:sym typeface="Lato"/>
              </a:rPr>
              <a:t>Me</a:t>
            </a:r>
            <a:endParaRPr/>
          </a:p>
        </p:txBody>
      </p:sp>
      <p:sp>
        <p:nvSpPr>
          <p:cNvPr descr="Usain Bolt, celebrating a track win" id="452" name="Google Shape;452;p62"/>
          <p:cNvSpPr/>
          <p:nvPr/>
        </p:nvSpPr>
        <p:spPr>
          <a:xfrm>
            <a:off x="5369145" y="1939283"/>
            <a:ext cx="1687324" cy="1687324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279400" sx="79000" rotWithShape="0" algn="tl" dir="2700000" dist="495300" sy="79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Usain Bolt, celebrating a track win" id="453" name="Google Shape;453;p62"/>
          <p:cNvSpPr txBox="1"/>
          <p:nvPr/>
        </p:nvSpPr>
        <p:spPr>
          <a:xfrm>
            <a:off x="5772622" y="1630373"/>
            <a:ext cx="8803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A5E76"/>
                </a:solidFill>
                <a:latin typeface="Lato"/>
                <a:ea typeface="Lato"/>
                <a:cs typeface="Lato"/>
                <a:sym typeface="Lato"/>
              </a:rPr>
              <a:t>Usain Bolt</a:t>
            </a:r>
            <a:endParaRPr/>
          </a:p>
        </p:txBody>
      </p:sp>
      <p:sp>
        <p:nvSpPr>
          <p:cNvPr descr="Captain America" id="454" name="Google Shape;454;p62"/>
          <p:cNvSpPr/>
          <p:nvPr/>
        </p:nvSpPr>
        <p:spPr>
          <a:xfrm>
            <a:off x="7227320" y="2434431"/>
            <a:ext cx="818725" cy="818725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9525">
            <a:solidFill>
              <a:srgbClr val="BDC7D6"/>
            </a:solidFill>
            <a:prstDash val="solid"/>
            <a:round/>
            <a:headEnd len="sm" w="sm" type="none"/>
            <a:tailEnd len="sm" w="sm" type="none"/>
          </a:ln>
          <a:effectLst>
            <a:outerShdw blurRad="279400" sx="79000" rotWithShape="0" algn="tl" dir="2700000" dist="381000" sy="79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2"/>
          <p:cNvSpPr txBox="1"/>
          <p:nvPr/>
        </p:nvSpPr>
        <p:spPr>
          <a:xfrm>
            <a:off x="7190886" y="2127380"/>
            <a:ext cx="8915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A5E76"/>
                </a:solidFill>
                <a:latin typeface="Lato"/>
                <a:ea typeface="Lato"/>
                <a:cs typeface="Lato"/>
                <a:sym typeface="Lato"/>
              </a:rPr>
              <a:t>Superhero</a:t>
            </a:r>
            <a:endParaRPr/>
          </a:p>
        </p:txBody>
      </p:sp>
      <p:sp>
        <p:nvSpPr>
          <p:cNvPr id="456" name="Google Shape;456;p62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/>
          <p:nvPr>
            <p:ph type="title"/>
          </p:nvPr>
        </p:nvSpPr>
        <p:spPr>
          <a:xfrm>
            <a:off x="348450" y="632850"/>
            <a:ext cx="81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Our view of disability</a:t>
            </a:r>
            <a:endParaRPr/>
          </a:p>
        </p:txBody>
      </p:sp>
      <p:sp>
        <p:nvSpPr>
          <p:cNvPr id="462" name="Google Shape;462;p63"/>
          <p:cNvSpPr txBox="1"/>
          <p:nvPr>
            <p:ph idx="1" type="body"/>
          </p:nvPr>
        </p:nvSpPr>
        <p:spPr>
          <a:xfrm>
            <a:off x="729325" y="1621675"/>
            <a:ext cx="37743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400">
                <a:solidFill>
                  <a:schemeClr val="accent1"/>
                </a:solidFill>
              </a:rPr>
              <a:t>Medical model</a:t>
            </a:r>
            <a:endParaRPr/>
          </a:p>
          <a:p>
            <a:pPr indent="-147320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Highly visible conditions</a:t>
            </a:r>
            <a:endParaRPr/>
          </a:p>
          <a:p>
            <a:pPr indent="-147320" lvl="0" marL="27432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-US" sz="1400"/>
              <a:t>Origins in the Reconstruction, when benefits were given to permanently disabled veterans of the Civil War</a:t>
            </a:r>
            <a:endParaRPr/>
          </a:p>
          <a:p>
            <a:pPr indent="0" lvl="0" marL="127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1400">
                <a:solidFill>
                  <a:schemeClr val="accent1"/>
                </a:solidFill>
              </a:rPr>
              <a:t>Charity model</a:t>
            </a:r>
            <a:endParaRPr/>
          </a:p>
          <a:p>
            <a:pPr indent="-147320" lvl="0" marL="27432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US" sz="1400"/>
              <a:t>People with disabilities are dependent and to be pitied.</a:t>
            </a:r>
            <a:endParaRPr/>
          </a:p>
        </p:txBody>
      </p:sp>
      <p:pic>
        <p:nvPicPr>
          <p:cNvPr descr="photo of a double amputee Civil War veteran in a wheelchair" id="463" name="Google Shape;463;p63"/>
          <p:cNvPicPr preferRelativeResize="0"/>
          <p:nvPr/>
        </p:nvPicPr>
        <p:blipFill rotWithShape="1">
          <a:blip r:embed="rId3">
            <a:alphaModFix/>
          </a:blip>
          <a:srcRect b="8333" l="8582" r="8554" t="21230"/>
          <a:stretch/>
        </p:blipFill>
        <p:spPr>
          <a:xfrm>
            <a:off x="4880346" y="528864"/>
            <a:ext cx="2775098" cy="3806678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3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4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0" name="Google Shape;470;p64"/>
          <p:cNvSpPr txBox="1"/>
          <p:nvPr>
            <p:ph type="title"/>
          </p:nvPr>
        </p:nvSpPr>
        <p:spPr>
          <a:xfrm>
            <a:off x="348450" y="632850"/>
            <a:ext cx="81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The social model of disability</a:t>
            </a:r>
            <a:endParaRPr/>
          </a:p>
        </p:txBody>
      </p:sp>
      <p:sp>
        <p:nvSpPr>
          <p:cNvPr id="471" name="Google Shape;471;p64"/>
          <p:cNvSpPr txBox="1"/>
          <p:nvPr>
            <p:ph idx="1" type="body"/>
          </p:nvPr>
        </p:nvSpPr>
        <p:spPr>
          <a:xfrm>
            <a:off x="729325" y="1621675"/>
            <a:ext cx="3774300" cy="29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47320" lvl="0" marL="27432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The problem is not the impairment, it’s the barriers we create as a society.</a:t>
            </a:r>
            <a:endParaRPr/>
          </a:p>
          <a:p>
            <a:pPr indent="-147320" lvl="0" marL="27432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-US"/>
              <a:t>We create and perpetuate our own disabilities.</a:t>
            </a:r>
            <a:endParaRPr/>
          </a:p>
        </p:txBody>
      </p:sp>
      <p:pic>
        <p:nvPicPr>
          <p:cNvPr descr="How about we change the system so we all can fit?" id="472" name="Google Shape;47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0477" y="786278"/>
            <a:ext cx="3950173" cy="395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>
              <a:solidFill>
                <a:srgbClr val="5B5D7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96" name="Google Shape;19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50"/>
            <a:ext cx="914612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"/>
          <p:cNvSpPr txBox="1"/>
          <p:nvPr>
            <p:ph type="title"/>
          </p:nvPr>
        </p:nvSpPr>
        <p:spPr>
          <a:xfrm>
            <a:off x="348450" y="632850"/>
            <a:ext cx="81879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Not every impairment is permanent</a:t>
            </a:r>
            <a:endParaRPr/>
          </a:p>
        </p:txBody>
      </p:sp>
      <p:pic>
        <p:nvPicPr>
          <p:cNvPr descr="diagram showing permanent, temporary, and situational disabilties relates to touch, sight, hearing and speech." id="478" name="Google Shape;478;p65"/>
          <p:cNvPicPr preferRelativeResize="0"/>
          <p:nvPr/>
        </p:nvPicPr>
        <p:blipFill rotWithShape="1">
          <a:blip r:embed="rId3">
            <a:alphaModFix/>
          </a:blip>
          <a:srcRect b="0" l="0" r="0" t="49259"/>
          <a:stretch/>
        </p:blipFill>
        <p:spPr>
          <a:xfrm>
            <a:off x="4817022" y="1813575"/>
            <a:ext cx="3502536" cy="2936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 showing permanent, temporary, and situational disabilties relates to touch, sight, hearing and speech." id="479" name="Google Shape;479;p65"/>
          <p:cNvPicPr preferRelativeResize="0"/>
          <p:nvPr/>
        </p:nvPicPr>
        <p:blipFill rotWithShape="1">
          <a:blip r:embed="rId3">
            <a:alphaModFix/>
          </a:blip>
          <a:srcRect b="51370" l="0" r="0" t="0"/>
          <a:stretch/>
        </p:blipFill>
        <p:spPr>
          <a:xfrm>
            <a:off x="676275" y="1865715"/>
            <a:ext cx="3502536" cy="28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5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plit image showing effects of dirty window compared to cataracts." id="485" name="Google Shape;485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65784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6"/>
          <p:cNvSpPr txBox="1"/>
          <p:nvPr/>
        </p:nvSpPr>
        <p:spPr>
          <a:xfrm>
            <a:off x="966350" y="3647200"/>
            <a:ext cx="2130000" cy="488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Dirty window</a:t>
            </a:r>
            <a:endParaRPr i="0" sz="20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5766950" y="3647200"/>
            <a:ext cx="2130000" cy="4884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20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Cataracts</a:t>
            </a:r>
            <a:endParaRPr i="0" sz="20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"/>
          <p:cNvSpPr txBox="1"/>
          <p:nvPr>
            <p:ph idx="4294967295" type="title"/>
          </p:nvPr>
        </p:nvSpPr>
        <p:spPr>
          <a:xfrm>
            <a:off x="729025" y="283000"/>
            <a:ext cx="39150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C7C7B"/>
              </a:buClr>
              <a:buSzPts val="1400"/>
              <a:buFont typeface="Arial"/>
              <a:buNone/>
            </a:pPr>
            <a:r>
              <a:rPr lang="en-US"/>
              <a:t>What is a disability?</a:t>
            </a:r>
            <a:endParaRPr/>
          </a:p>
        </p:txBody>
      </p:sp>
      <p:sp>
        <p:nvSpPr>
          <p:cNvPr id="493" name="Google Shape;493;p67"/>
          <p:cNvSpPr txBox="1"/>
          <p:nvPr>
            <p:ph idx="4294967295" type="title"/>
          </p:nvPr>
        </p:nvSpPr>
        <p:spPr>
          <a:xfrm>
            <a:off x="720348" y="3372755"/>
            <a:ext cx="33009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000">
                <a:solidFill>
                  <a:srgbClr val="000000"/>
                </a:solidFill>
              </a:rPr>
              <a:t>Disability is </a:t>
            </a:r>
            <a:r>
              <a:rPr i="1" lang="en-US" sz="2000">
                <a:solidFill>
                  <a:srgbClr val="000000"/>
                </a:solidFill>
              </a:rPr>
              <a:t>not </a:t>
            </a:r>
            <a:br>
              <a:rPr lang="en-US" sz="20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000000"/>
                </a:solidFill>
              </a:rPr>
              <a:t>a personal health condition.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494" name="Google Shape;494;p67"/>
          <p:cNvSpPr txBox="1"/>
          <p:nvPr>
            <p:ph idx="4294967295" type="title"/>
          </p:nvPr>
        </p:nvSpPr>
        <p:spPr>
          <a:xfrm>
            <a:off x="5049900" y="3372746"/>
            <a:ext cx="33009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 sz="2000">
                <a:solidFill>
                  <a:srgbClr val="000000"/>
                </a:solidFill>
              </a:rPr>
              <a:t>Disability is when your abilities aren’t up to the task at hand</a:t>
            </a:r>
            <a:endParaRPr/>
          </a:p>
        </p:txBody>
      </p:sp>
      <p:sp>
        <p:nvSpPr>
          <p:cNvPr id="495" name="Google Shape;495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100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100">
              <a:solidFill>
                <a:srgbClr val="5B5D7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500" y="1530425"/>
            <a:ext cx="1662600" cy="16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050" y="1530425"/>
            <a:ext cx="1662600" cy="16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8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3" name="Google Shape;503;p68"/>
          <p:cNvSpPr txBox="1"/>
          <p:nvPr>
            <p:ph type="title"/>
          </p:nvPr>
        </p:nvSpPr>
        <p:spPr>
          <a:xfrm>
            <a:off x="7031137" y="962250"/>
            <a:ext cx="17373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 sz="1700"/>
              <a:t>Built-in accessibility</a:t>
            </a:r>
            <a:endParaRPr sz="1700"/>
          </a:p>
        </p:txBody>
      </p:sp>
      <p:sp>
        <p:nvSpPr>
          <p:cNvPr id="504" name="Google Shape;504;p68"/>
          <p:cNvSpPr txBox="1"/>
          <p:nvPr>
            <p:ph idx="1" type="subTitle"/>
          </p:nvPr>
        </p:nvSpPr>
        <p:spPr>
          <a:xfrm>
            <a:off x="7028472" y="2271725"/>
            <a:ext cx="17373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rPr lang="en-US"/>
              <a:t>Is as elegant as the rest of your design experience</a:t>
            </a:r>
            <a:endParaRPr/>
          </a:p>
        </p:txBody>
      </p:sp>
      <p:pic>
        <p:nvPicPr>
          <p:cNvPr descr="Two young girls at a lowered sink" id="505" name="Google Shape;50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754" y="688165"/>
            <a:ext cx="6135286" cy="396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9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1" name="Google Shape;511;p69"/>
          <p:cNvSpPr txBox="1"/>
          <p:nvPr>
            <p:ph type="title"/>
          </p:nvPr>
        </p:nvSpPr>
        <p:spPr>
          <a:xfrm>
            <a:off x="7031137" y="962250"/>
            <a:ext cx="17373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Bolt-on accessibility</a:t>
            </a:r>
            <a:endParaRPr/>
          </a:p>
        </p:txBody>
      </p:sp>
      <p:sp>
        <p:nvSpPr>
          <p:cNvPr id="512" name="Google Shape;512;p69"/>
          <p:cNvSpPr txBox="1"/>
          <p:nvPr>
            <p:ph idx="1" type="subTitle"/>
          </p:nvPr>
        </p:nvSpPr>
        <p:spPr>
          <a:xfrm>
            <a:off x="7028472" y="2271725"/>
            <a:ext cx="17373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rPr lang="en-US"/>
              <a:t>Is added after the fact</a:t>
            </a:r>
            <a:endParaRPr/>
          </a:p>
        </p:txBody>
      </p:sp>
      <p:pic>
        <p:nvPicPr>
          <p:cNvPr descr="Filty pull-out step stool under a sink at a major Texas airport." id="513" name="Google Shape;51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5654" y="1"/>
            <a:ext cx="385484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9" name="Google Shape;519;p70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Hyperloop:</a:t>
            </a:r>
            <a:br>
              <a:rPr lang="en-US"/>
            </a:br>
            <a:r>
              <a:rPr lang="en-US"/>
              <a:t>bolt-on in the making</a:t>
            </a:r>
            <a:endParaRPr/>
          </a:p>
        </p:txBody>
      </p:sp>
      <p:sp>
        <p:nvSpPr>
          <p:cNvPr id="520" name="Google Shape;520;p70"/>
          <p:cNvSpPr txBox="1"/>
          <p:nvPr>
            <p:ph idx="1" type="subTitle"/>
          </p:nvPr>
        </p:nvSpPr>
        <p:spPr>
          <a:xfrm>
            <a:off x="232550" y="2271725"/>
            <a:ext cx="1858200" cy="21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500"/>
              </a:spcAft>
              <a:buSzPts val="1600"/>
              <a:buFont typeface="Arial"/>
              <a:buNone/>
            </a:pPr>
            <a:r>
              <a:rPr lang="en-US"/>
              <a:t>Public transportation where disabilities are an afterthought.</a:t>
            </a:r>
            <a:endParaRPr/>
          </a:p>
        </p:txBody>
      </p:sp>
      <p:pic>
        <p:nvPicPr>
          <p:cNvPr descr="Hyperloop capsule entering the tube." id="521" name="Google Shape;52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099" y="0"/>
            <a:ext cx="6057900" cy="403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rcular hatch for the Hyperloop seen from inside" id="522" name="Google Shape;52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4816" y="3633783"/>
            <a:ext cx="1923255" cy="1282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rgin staffers waiting for test" id="523" name="Google Shape;523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4882" y="2973770"/>
            <a:ext cx="2477559" cy="1651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9" name="Google Shape;5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2"/>
          <p:cNvSpPr txBox="1"/>
          <p:nvPr>
            <p:ph type="title"/>
          </p:nvPr>
        </p:nvSpPr>
        <p:spPr>
          <a:xfrm>
            <a:off x="729450" y="861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Takeaways</a:t>
            </a:r>
            <a:endParaRPr/>
          </a:p>
        </p:txBody>
      </p:sp>
      <p:sp>
        <p:nvSpPr>
          <p:cNvPr id="535" name="Google Shape;535;p72"/>
          <p:cNvSpPr txBox="1"/>
          <p:nvPr>
            <p:ph idx="1" type="body"/>
          </p:nvPr>
        </p:nvSpPr>
        <p:spPr>
          <a:xfrm>
            <a:off x="729450" y="1621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Exclusion is so </a:t>
            </a:r>
            <a:r>
              <a:rPr lang="en-US"/>
              <a:t>pervasive</a:t>
            </a:r>
            <a:r>
              <a:rPr lang="en-US"/>
              <a:t> we don’t see it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Even if you don’t </a:t>
            </a:r>
            <a:r>
              <a:rPr lang="en-US"/>
              <a:t>intend to</a:t>
            </a:r>
            <a:r>
              <a:rPr lang="en-US"/>
              <a:t>, you can marginalize people through your design and tech decisions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Accessibility should be built in from the start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Consider all the use cases</a:t>
            </a:r>
            <a:endParaRPr/>
          </a:p>
        </p:txBody>
      </p:sp>
      <p:sp>
        <p:nvSpPr>
          <p:cNvPr id="536" name="Google Shape;536;p72"/>
          <p:cNvSpPr txBox="1"/>
          <p:nvPr>
            <p:ph idx="12" type="sldNum"/>
          </p:nvPr>
        </p:nvSpPr>
        <p:spPr>
          <a:xfrm>
            <a:off x="126175" y="4789750"/>
            <a:ext cx="4245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3"/>
          <p:cNvSpPr txBox="1"/>
          <p:nvPr>
            <p:ph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Breakout Activity</a:t>
            </a:r>
            <a:endParaRPr/>
          </a:p>
        </p:txBody>
      </p:sp>
      <p:sp>
        <p:nvSpPr>
          <p:cNvPr id="542" name="Google Shape;542;p73"/>
          <p:cNvSpPr txBox="1"/>
          <p:nvPr>
            <p:ph idx="1" type="body"/>
          </p:nvPr>
        </p:nvSpPr>
        <p:spPr>
          <a:xfrm>
            <a:off x="1349250" y="3526825"/>
            <a:ext cx="6892200" cy="1164600"/>
          </a:xfrm>
          <a:prstGeom prst="rect">
            <a:avLst/>
          </a:prstGeom>
          <a:noFill/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600"/>
              <a:t>Facilitators take groups into virtual rooms</a:t>
            </a:r>
            <a:endParaRPr b="1" sz="2600">
              <a:solidFill>
                <a:schemeClr val="accent2"/>
              </a:solidFill>
            </a:endParaRPr>
          </a:p>
        </p:txBody>
      </p:sp>
      <p:sp>
        <p:nvSpPr>
          <p:cNvPr id="543" name="Google Shape;543;p73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73"/>
          <p:cNvSpPr/>
          <p:nvPr/>
        </p:nvSpPr>
        <p:spPr>
          <a:xfrm>
            <a:off x="8209575" y="4780575"/>
            <a:ext cx="242100" cy="240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4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accent6"/>
                </a:solidFill>
              </a:rPr>
              <a:t>‹#›</a:t>
            </a:fld>
            <a:endParaRPr>
              <a:solidFill>
                <a:schemeClr val="accent6"/>
              </a:solidFill>
            </a:endParaRPr>
          </a:p>
        </p:txBody>
      </p:sp>
      <p:sp>
        <p:nvSpPr>
          <p:cNvPr id="550" name="Google Shape;550;p74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Stand up, stretch and drink some water!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74"/>
          <p:cNvSpPr txBox="1"/>
          <p:nvPr>
            <p:ph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 min Break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 and Inclusive</a:t>
            </a:r>
            <a:endParaRPr/>
          </a:p>
        </p:txBody>
      </p:sp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This is an inclusive and safe space to collaborate.</a:t>
            </a:r>
            <a:endParaRPr/>
          </a:p>
        </p:txBody>
      </p:sp>
      <p:sp>
        <p:nvSpPr>
          <p:cNvPr id="203" name="Google Shape;203;p39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accent6"/>
                </a:solidFill>
              </a:rPr>
              <a:t>‹#›</a:t>
            </a:fld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5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accent4"/>
                </a:solidFill>
              </a:rPr>
              <a:t>‹#›</a:t>
            </a:fld>
            <a:endParaRPr>
              <a:solidFill>
                <a:schemeClr val="accent4"/>
              </a:solidFill>
            </a:endParaRPr>
          </a:p>
        </p:txBody>
      </p:sp>
      <p:sp>
        <p:nvSpPr>
          <p:cNvPr id="557" name="Google Shape;557;p75"/>
          <p:cNvSpPr txBox="1"/>
          <p:nvPr>
            <p:ph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Welcome back</a:t>
            </a:r>
            <a:endParaRPr/>
          </a:p>
        </p:txBody>
      </p:sp>
      <p:sp>
        <p:nvSpPr>
          <p:cNvPr id="558" name="Google Shape;558;p75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Group discussion (15 min)</a:t>
            </a:r>
            <a:endParaRPr/>
          </a:p>
        </p:txBody>
      </p:sp>
      <p:sp>
        <p:nvSpPr>
          <p:cNvPr id="559" name="Google Shape;559;p75"/>
          <p:cNvSpPr/>
          <p:nvPr/>
        </p:nvSpPr>
        <p:spPr>
          <a:xfrm>
            <a:off x="1262850" y="4080850"/>
            <a:ext cx="5970600" cy="527400"/>
          </a:xfrm>
          <a:prstGeom prst="rect">
            <a:avLst/>
          </a:prstGeom>
          <a:solidFill>
            <a:srgbClr val="FFFFFF">
              <a:alpha val="48040"/>
            </a:srgbClr>
          </a:solidFill>
          <a:ln>
            <a:noFill/>
          </a:ln>
        </p:spPr>
        <p:txBody>
          <a:bodyPr anchorCtr="0" anchor="ctr" bIns="91425" lIns="274300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Not being</a:t>
            </a:r>
            <a:r>
              <a:rPr b="1" lang="en-US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recorded.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6"/>
          <p:cNvSpPr txBox="1"/>
          <p:nvPr>
            <p:ph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Reflection</a:t>
            </a:r>
            <a:endParaRPr/>
          </a:p>
        </p:txBody>
      </p:sp>
      <p:sp>
        <p:nvSpPr>
          <p:cNvPr id="565" name="Google Shape;565;p76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/>
              <a:t>Now that you’ve connected with your future self,</a:t>
            </a:r>
            <a:br>
              <a:rPr lang="en-US" sz="2000"/>
            </a:br>
            <a:r>
              <a:rPr lang="en-US" sz="2000"/>
              <a:t>how would you </a:t>
            </a:r>
            <a:r>
              <a:rPr lang="en-US" sz="2000"/>
              <a:t>build</a:t>
            </a:r>
            <a:r>
              <a:rPr lang="en-US" sz="2000"/>
              <a:t> experiences differently?</a:t>
            </a:r>
            <a:endParaRPr sz="2000"/>
          </a:p>
        </p:txBody>
      </p:sp>
      <p:sp>
        <p:nvSpPr>
          <p:cNvPr id="566" name="Google Shape;566;p76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accent4"/>
                </a:solidFill>
              </a:rPr>
              <a:t>‹#›</a:t>
            </a:fld>
            <a:endParaRPr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1209850" y="3456725"/>
            <a:ext cx="5970600" cy="1119600"/>
          </a:xfrm>
          <a:prstGeom prst="rect">
            <a:avLst/>
          </a:prstGeom>
          <a:solidFill>
            <a:srgbClr val="FFFFFF">
              <a:alpha val="48040"/>
            </a:srgbClr>
          </a:solidFill>
          <a:ln>
            <a:noFill/>
          </a:ln>
        </p:spPr>
        <p:txBody>
          <a:bodyPr anchorCtr="0" anchor="ctr" bIns="91425" lIns="274300" spcFirstLastPara="1" rIns="91425" wrap="square" tIns="2743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US" sz="2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Break out sessions and activities </a:t>
            </a:r>
            <a:br>
              <a:rPr b="1" lang="en-US" sz="2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2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won't be recorded.</a:t>
            </a:r>
            <a:endParaRPr/>
          </a:p>
        </p:txBody>
      </p:sp>
      <p:sp>
        <p:nvSpPr>
          <p:cNvPr id="209" name="Google Shape;209;p40"/>
          <p:cNvSpPr/>
          <p:nvPr/>
        </p:nvSpPr>
        <p:spPr>
          <a:xfrm>
            <a:off x="1209850" y="1773450"/>
            <a:ext cx="5970600" cy="111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0"/>
          <p:cNvSpPr txBox="1"/>
          <p:nvPr>
            <p:ph type="title"/>
          </p:nvPr>
        </p:nvSpPr>
        <p:spPr>
          <a:xfrm>
            <a:off x="1262850" y="1773450"/>
            <a:ext cx="928800" cy="9540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Q:</a:t>
            </a:r>
            <a:endParaRPr/>
          </a:p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2240000" y="1849650"/>
            <a:ext cx="5001600" cy="9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400"/>
              <a:t>Do we have your permission to record this session?</a:t>
            </a:r>
            <a:endParaRPr sz="2400"/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type="ctrTitle"/>
          </p:nvPr>
        </p:nvSpPr>
        <p:spPr>
          <a:xfrm>
            <a:off x="729450" y="2048325"/>
            <a:ext cx="7688100" cy="13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Your Future Self</a:t>
            </a:r>
            <a:endParaRPr/>
          </a:p>
        </p:txBody>
      </p:sp>
      <p:sp>
        <p:nvSpPr>
          <p:cNvPr id="218" name="Google Shape;218;p41"/>
          <p:cNvSpPr txBox="1"/>
          <p:nvPr>
            <p:ph idx="1" type="subTitle"/>
          </p:nvPr>
        </p:nvSpPr>
        <p:spPr>
          <a:xfrm>
            <a:off x="729627" y="3553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Marcelo Paiva and Claudio Luis Vera </a:t>
            </a:r>
            <a:r>
              <a:rPr lang="en-US">
                <a:solidFill>
                  <a:srgbClr val="999999"/>
                </a:solidFill>
              </a:rPr>
              <a:t>- May 19, 2021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19" name="Google Shape;219;p41"/>
          <p:cNvSpPr/>
          <p:nvPr/>
        </p:nvSpPr>
        <p:spPr>
          <a:xfrm>
            <a:off x="8751450" y="4771775"/>
            <a:ext cx="267300" cy="267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313E4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type="title"/>
          </p:nvPr>
        </p:nvSpPr>
        <p:spPr>
          <a:xfrm>
            <a:off x="196050" y="4042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/>
              <a:t>Roles that we’ve played</a:t>
            </a:r>
            <a:endParaRPr/>
          </a:p>
        </p:txBody>
      </p:sp>
      <p:sp>
        <p:nvSpPr>
          <p:cNvPr id="225" name="Google Shape;225;p42"/>
          <p:cNvSpPr txBox="1"/>
          <p:nvPr>
            <p:ph type="title"/>
          </p:nvPr>
        </p:nvSpPr>
        <p:spPr>
          <a:xfrm>
            <a:off x="365800" y="1095875"/>
            <a:ext cx="2835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</a:rPr>
              <a:t>Organizations</a:t>
            </a:r>
            <a:endParaRPr sz="1200">
              <a:solidFill>
                <a:schemeClr val="lt2"/>
              </a:solidFill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Royal Caribbean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UKG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Sapient Global Markets (Publicis)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Fidelity Investments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Thomson Reuters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Barclays Capital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Franklin Templeton</a:t>
            </a:r>
            <a:endParaRPr b="0" sz="12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6" name="Google Shape;226;p42"/>
          <p:cNvSpPr/>
          <p:nvPr/>
        </p:nvSpPr>
        <p:spPr>
          <a:xfrm>
            <a:off x="3673075" y="3193925"/>
            <a:ext cx="1280700" cy="1281300"/>
          </a:xfrm>
          <a:prstGeom prst="ellipse">
            <a:avLst/>
          </a:prstGeom>
          <a:solidFill>
            <a:srgbClr val="EE2524">
              <a:alpha val="6369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People Management</a:t>
            </a:r>
            <a:endParaRPr i="0" sz="12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7" name="Google Shape;227;p42"/>
          <p:cNvSpPr/>
          <p:nvPr/>
        </p:nvSpPr>
        <p:spPr>
          <a:xfrm>
            <a:off x="5026626" y="1173775"/>
            <a:ext cx="2655600" cy="2655600"/>
          </a:xfrm>
          <a:prstGeom prst="ellipse">
            <a:avLst/>
          </a:prstGeom>
          <a:solidFill>
            <a:srgbClr val="ED328B">
              <a:alpha val="5307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Inclusive Design</a:t>
            </a:r>
            <a:br>
              <a:rPr lang="en-US" sz="20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20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Accessibility</a:t>
            </a:r>
            <a:br>
              <a:rPr lang="en-US" sz="20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</a:br>
            <a:r>
              <a:rPr lang="en-US" sz="20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Leadership</a:t>
            </a:r>
            <a:endParaRPr i="0" sz="20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8" name="Google Shape;228;p42"/>
          <p:cNvSpPr/>
          <p:nvPr/>
        </p:nvSpPr>
        <p:spPr>
          <a:xfrm>
            <a:off x="7472626" y="1443112"/>
            <a:ext cx="1389900" cy="1378500"/>
          </a:xfrm>
          <a:prstGeom prst="ellipse">
            <a:avLst/>
          </a:prstGeom>
          <a:solidFill>
            <a:srgbClr val="7030A0">
              <a:alpha val="6425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Design </a:t>
            </a:r>
            <a:r>
              <a:rPr i="0" lang="en-US" sz="1300" u="none" cap="none" strike="noStrike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Management</a:t>
            </a:r>
            <a:endParaRPr sz="15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29" name="Google Shape;229;p42"/>
          <p:cNvSpPr/>
          <p:nvPr/>
        </p:nvSpPr>
        <p:spPr>
          <a:xfrm>
            <a:off x="6607999" y="333231"/>
            <a:ext cx="1482300" cy="1482600"/>
          </a:xfrm>
          <a:prstGeom prst="ellipse">
            <a:avLst/>
          </a:prstGeom>
          <a:solidFill>
            <a:srgbClr val="7030A0">
              <a:alpha val="6425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A11y</a:t>
            </a:r>
            <a:endParaRPr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Consultants</a:t>
            </a:r>
            <a:endParaRPr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0" name="Google Shape;230;p42"/>
          <p:cNvSpPr/>
          <p:nvPr/>
        </p:nvSpPr>
        <p:spPr>
          <a:xfrm>
            <a:off x="5980926" y="3614550"/>
            <a:ext cx="1280700" cy="1280400"/>
          </a:xfrm>
          <a:prstGeom prst="ellipse">
            <a:avLst/>
          </a:prstGeom>
          <a:solidFill>
            <a:srgbClr val="EB5600">
              <a:alpha val="800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-US" sz="1500" u="none" cap="none" strike="noStrike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Aging humans</a:t>
            </a:r>
            <a:endParaRPr i="0" sz="15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1" name="Google Shape;231;p42"/>
          <p:cNvSpPr/>
          <p:nvPr/>
        </p:nvSpPr>
        <p:spPr>
          <a:xfrm>
            <a:off x="7090901" y="3977230"/>
            <a:ext cx="1089600" cy="1089900"/>
          </a:xfrm>
          <a:prstGeom prst="ellipse">
            <a:avLst/>
          </a:prstGeom>
          <a:solidFill>
            <a:srgbClr val="EB5600">
              <a:alpha val="800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200" u="none" cap="none" strike="noStrike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Caregiver</a:t>
            </a:r>
            <a:endParaRPr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862526" y="4749850"/>
            <a:ext cx="2226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42"/>
          <p:cNvSpPr/>
          <p:nvPr/>
        </p:nvSpPr>
        <p:spPr>
          <a:xfrm>
            <a:off x="5182575" y="179525"/>
            <a:ext cx="1389900" cy="1389900"/>
          </a:xfrm>
          <a:prstGeom prst="ellipse">
            <a:avLst/>
          </a:prstGeom>
          <a:solidFill>
            <a:srgbClr val="ED328B">
              <a:alpha val="5307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2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Community Organizers</a:t>
            </a:r>
            <a:endParaRPr i="0" sz="12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4" name="Google Shape;234;p42"/>
          <p:cNvSpPr/>
          <p:nvPr/>
        </p:nvSpPr>
        <p:spPr>
          <a:xfrm>
            <a:off x="4035025" y="241237"/>
            <a:ext cx="1390500" cy="1387500"/>
          </a:xfrm>
          <a:prstGeom prst="ellipse">
            <a:avLst/>
          </a:prstGeom>
          <a:solidFill>
            <a:srgbClr val="ED328B">
              <a:alpha val="5307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15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Public Speakers</a:t>
            </a:r>
            <a:endParaRPr i="0" sz="15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5" name="Google Shape;235;p42"/>
          <p:cNvSpPr/>
          <p:nvPr/>
        </p:nvSpPr>
        <p:spPr>
          <a:xfrm>
            <a:off x="4876100" y="3239125"/>
            <a:ext cx="1037100" cy="1036500"/>
          </a:xfrm>
          <a:prstGeom prst="ellipse">
            <a:avLst/>
          </a:prstGeom>
          <a:solidFill>
            <a:srgbClr val="EE2524">
              <a:alpha val="6369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Educators</a:t>
            </a:r>
            <a:endParaRPr i="0" sz="12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3201300" y="2316450"/>
            <a:ext cx="1143300" cy="1142700"/>
          </a:xfrm>
          <a:prstGeom prst="ellipse">
            <a:avLst/>
          </a:prstGeom>
          <a:solidFill>
            <a:srgbClr val="EE2524">
              <a:alpha val="6369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Team Building</a:t>
            </a:r>
            <a:endParaRPr i="0" sz="12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7" name="Google Shape;237;p42"/>
          <p:cNvSpPr/>
          <p:nvPr/>
        </p:nvSpPr>
        <p:spPr>
          <a:xfrm>
            <a:off x="4121100" y="2195487"/>
            <a:ext cx="1280700" cy="1281300"/>
          </a:xfrm>
          <a:prstGeom prst="ellipse">
            <a:avLst/>
          </a:prstGeom>
          <a:solidFill>
            <a:srgbClr val="EE2524">
              <a:alpha val="6369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UX</a:t>
            </a:r>
            <a:endParaRPr i="0" sz="12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Design</a:t>
            </a:r>
            <a:endParaRPr i="0" sz="12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8" name="Google Shape;238;p42"/>
          <p:cNvSpPr/>
          <p:nvPr/>
        </p:nvSpPr>
        <p:spPr>
          <a:xfrm>
            <a:off x="6937975" y="2867449"/>
            <a:ext cx="1280700" cy="1281300"/>
          </a:xfrm>
          <a:prstGeom prst="ellipse">
            <a:avLst/>
          </a:prstGeom>
          <a:solidFill>
            <a:srgbClr val="EB5600">
              <a:alpha val="800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Increasing Disabilities</a:t>
            </a:r>
            <a:endParaRPr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39" name="Google Shape;239;p42"/>
          <p:cNvSpPr/>
          <p:nvPr/>
        </p:nvSpPr>
        <p:spPr>
          <a:xfrm>
            <a:off x="4434925" y="4000900"/>
            <a:ext cx="1143300" cy="1142700"/>
          </a:xfrm>
          <a:prstGeom prst="ellipse">
            <a:avLst/>
          </a:prstGeom>
          <a:solidFill>
            <a:srgbClr val="EE2524">
              <a:alpha val="6369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0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Frontend Development</a:t>
            </a:r>
            <a:endParaRPr i="0" sz="10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0" name="Google Shape;240;p42"/>
          <p:cNvSpPr/>
          <p:nvPr/>
        </p:nvSpPr>
        <p:spPr>
          <a:xfrm>
            <a:off x="4185475" y="1361756"/>
            <a:ext cx="1089600" cy="1087800"/>
          </a:xfrm>
          <a:prstGeom prst="ellipse">
            <a:avLst/>
          </a:prstGeom>
          <a:solidFill>
            <a:srgbClr val="ED328B">
              <a:alpha val="5307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-US" sz="1000" u="none" cap="none" strike="noStrike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Creative Directors</a:t>
            </a:r>
            <a:endParaRPr i="0" sz="1000" u="none" cap="none" strike="noStrike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41" name="Google Shape;241;p42"/>
          <p:cNvSpPr txBox="1"/>
          <p:nvPr>
            <p:ph type="title"/>
          </p:nvPr>
        </p:nvSpPr>
        <p:spPr>
          <a:xfrm>
            <a:off x="365800" y="2722825"/>
            <a:ext cx="32343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2"/>
                </a:solidFill>
              </a:rPr>
              <a:t>Speaking Venues</a:t>
            </a:r>
            <a:endParaRPr sz="1200">
              <a:solidFill>
                <a:schemeClr val="lt2"/>
              </a:solidFill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Access+Equity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IXDA Interaction Design Association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UX India - 2016, 2020 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Taylor Center for Social Innovation and Design Thinking - </a:t>
            </a: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Tulane University 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Inclusive Design - Unisinos University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UXperience Conference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DEVCON - Conference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-115569" lvl="0" marL="1828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Medium"/>
              <a:buChar char="●"/>
            </a:pPr>
            <a:r>
              <a:rPr b="0" lang="en-US" sz="11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rPr>
              <a:t>UXDEV Conference 2016, 2017, 2018</a:t>
            </a:r>
            <a:endParaRPr b="0" sz="1100">
              <a:solidFill>
                <a:schemeClr val="lt2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ctrTitle"/>
          </p:nvPr>
        </p:nvSpPr>
        <p:spPr>
          <a:xfrm>
            <a:off x="729450" y="2048325"/>
            <a:ext cx="7688100" cy="13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Role Of Design In Discrimination</a:t>
            </a:r>
            <a:endParaRPr/>
          </a:p>
        </p:txBody>
      </p:sp>
      <p:sp>
        <p:nvSpPr>
          <p:cNvPr id="247" name="Google Shape;247;p43"/>
          <p:cNvSpPr txBox="1"/>
          <p:nvPr>
            <p:ph idx="4294967295" type="title"/>
          </p:nvPr>
        </p:nvSpPr>
        <p:spPr>
          <a:xfrm>
            <a:off x="335625" y="659575"/>
            <a:ext cx="40848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 1:</a:t>
            </a:r>
            <a:endParaRPr/>
          </a:p>
        </p:txBody>
      </p:sp>
      <p:sp>
        <p:nvSpPr>
          <p:cNvPr id="248" name="Google Shape;248;p43"/>
          <p:cNvSpPr txBox="1"/>
          <p:nvPr>
            <p:ph idx="1" type="subTitle"/>
          </p:nvPr>
        </p:nvSpPr>
        <p:spPr>
          <a:xfrm>
            <a:off x="729627" y="3553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Claudio Luis Vera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729450" y="1322450"/>
            <a:ext cx="7688400" cy="28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 Light"/>
              <a:buNone/>
            </a:pPr>
            <a:r>
              <a:rPr lang="en-US"/>
              <a:t>Going Back In Time…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xDA">
  <a:themeElements>
    <a:clrScheme name="Streamline">
      <a:dk1>
        <a:srgbClr val="1155CC"/>
      </a:dk1>
      <a:lt1>
        <a:srgbClr val="00FF00"/>
      </a:lt1>
      <a:dk2>
        <a:srgbClr val="1A1A1A"/>
      </a:dk2>
      <a:lt2>
        <a:srgbClr val="FFFFFF"/>
      </a:lt2>
      <a:accent1>
        <a:srgbClr val="383838"/>
      </a:accent1>
      <a:accent2>
        <a:srgbClr val="FFBD07"/>
      </a:accent2>
      <a:accent3>
        <a:srgbClr val="666666"/>
      </a:accent3>
      <a:accent4>
        <a:srgbClr val="5CD1D1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